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70" r:id="rId8"/>
    <p:sldId id="271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3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5E38-6E01-4DD1-A12E-54348767F4E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DBD5C-CD58-4201-94F2-A05ADBD069B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E072-9155-4AD3-A5B3-5BE7078810D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229248-F55D-465F-862A-DBB33546ABA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395B2-B33C-4CEB-B242-34C58E0072B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83310-4F20-4A5B-805C-01B6F44461E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C9AC1-2F96-48B9-9E2D-40BB8D671B6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EF3D5-0AF9-489C-A268-49840282696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64E6E-5FCC-4E6A-8448-283061E1A1E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F2A72-9B9D-4AA6-A98B-1DF71AE55B5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9AEA-6CE2-4FDB-87BE-A07FF53A3A9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243DF-56FA-4BD9-A730-7F78F89FABD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468DC0-5B70-44FC-8916-BE9315537ECA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IP </a:t>
            </a:r>
            <a:r>
              <a:rPr lang="uk-UA"/>
              <a:t>в</a:t>
            </a:r>
            <a:r>
              <a:rPr lang="ru-RU"/>
              <a:t>идеонаблюдение</a:t>
            </a:r>
            <a:endParaRPr lang="uk-U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www.lpltd.ru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uk-UA" sz="4000" b="1"/>
              <a:t>Способы применения ip-видеонаблюдения</a:t>
            </a:r>
            <a:r>
              <a:rPr lang="uk-UA" sz="4000"/>
              <a:t> </a:t>
            </a:r>
          </a:p>
        </p:txBody>
      </p:sp>
      <p:sp>
        <p:nvSpPr>
          <p:cNvPr id="5296" name="Rectangle 176"/>
          <p:cNvSpPr>
            <a:spLocks noChangeArrowheads="1"/>
          </p:cNvSpPr>
          <p:nvPr/>
        </p:nvSpPr>
        <p:spPr bwMode="auto">
          <a:xfrm>
            <a:off x="0" y="2886075"/>
            <a:ext cx="152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95" name="Рисунок 1" descr="http://www.axis-shop.ru/_img/img_stat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2017713" cy="1666875"/>
          </a:xfrm>
          <a:prstGeom prst="rect">
            <a:avLst/>
          </a:prstGeom>
          <a:noFill/>
        </p:spPr>
      </p:pic>
      <p:sp>
        <p:nvSpPr>
          <p:cNvPr id="5313" name="Rectangle 193"/>
          <p:cNvSpPr>
            <a:spLocks noChangeArrowheads="1"/>
          </p:cNvSpPr>
          <p:nvPr/>
        </p:nvSpPr>
        <p:spPr bwMode="auto">
          <a:xfrm>
            <a:off x="2484438" y="1628775"/>
            <a:ext cx="64087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Общественные приемные</a:t>
            </a:r>
          </a:p>
          <a:p>
            <a:r>
              <a:rPr lang="ru-RU"/>
              <a:t>В наше время динамика жизни достаточно высока. Все жалуются на нехватку времени. Тем более его жалко тратить, просиживая в очередях в различных учреждениях и организациях.</a:t>
            </a:r>
            <a:endParaRPr lang="uk-UA"/>
          </a:p>
        </p:txBody>
      </p:sp>
      <p:sp>
        <p:nvSpPr>
          <p:cNvPr id="5315" name="Rectangle 195"/>
          <p:cNvSpPr>
            <a:spLocks noChangeArrowheads="1"/>
          </p:cNvSpPr>
          <p:nvPr/>
        </p:nvSpPr>
        <p:spPr bwMode="auto">
          <a:xfrm>
            <a:off x="2536825" y="3644900"/>
            <a:ext cx="6067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/>
              <a:t>Закрыта ли дверь в Вашу приемную ночью? Это легко </a:t>
            </a:r>
          </a:p>
          <a:p>
            <a:r>
              <a:rPr lang="uk-UA"/>
              <a:t>выяснить если воспользовать услугой удаленного</a:t>
            </a:r>
          </a:p>
          <a:p>
            <a:r>
              <a:rPr lang="uk-UA"/>
              <a:t>ip-видеонаблюдения. </a:t>
            </a:r>
          </a:p>
        </p:txBody>
      </p:sp>
      <p:pic>
        <p:nvPicPr>
          <p:cNvPr id="5316" name="Picture 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57563"/>
            <a:ext cx="20161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18" name="Picture 198" descr="o-00003403-a-000006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229225"/>
            <a:ext cx="2232025" cy="1466850"/>
          </a:xfrm>
          <a:prstGeom prst="rect">
            <a:avLst/>
          </a:prstGeom>
          <a:noFill/>
        </p:spPr>
      </p:pic>
      <p:pic>
        <p:nvPicPr>
          <p:cNvPr id="5320" name="Picture 200" descr="teaser_s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229225"/>
            <a:ext cx="1152525" cy="884238"/>
          </a:xfrm>
          <a:prstGeom prst="rect">
            <a:avLst/>
          </a:prstGeom>
          <a:noFill/>
        </p:spPr>
      </p:pic>
      <p:sp>
        <p:nvSpPr>
          <p:cNvPr id="5321" name="Rectangle 201"/>
          <p:cNvSpPr>
            <a:spLocks noChangeArrowheads="1"/>
          </p:cNvSpPr>
          <p:nvPr/>
        </p:nvSpPr>
        <p:spPr bwMode="auto">
          <a:xfrm>
            <a:off x="2555875" y="5373688"/>
            <a:ext cx="59039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Контроль ситуации в общественном транспорте позволит </a:t>
            </a:r>
            <a:r>
              <a:rPr lang="uk-UA"/>
              <a:t>повысить уровень безопасности в поездах, автобусах и метрополитене.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Способы применения ip-видеонаблюдения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149725"/>
            <a:ext cx="18002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411413" y="3789363"/>
            <a:ext cx="65341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Вы можете наблюдать, как Ваш ребенок растет, учится и играет каждый день. </a:t>
            </a:r>
            <a:r>
              <a:rPr lang="uk-UA" b="1"/>
              <a:t>Проконтролировать поведение няни</a:t>
            </a:r>
            <a:r>
              <a:rPr lang="uk-UA"/>
              <a:t>, проверить её квалификацию, отношение к вашему ребенку, наблюдая на расстоянии (Вы находитесь в офисе, поездке и т.д.) за её работой по видеоизображению от сетевых камер, переданных по сети Интернет на ваш компьютер. 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18002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411413" y="1592263"/>
            <a:ext cx="67691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Наилучшая возможность </a:t>
            </a:r>
            <a:r>
              <a:rPr lang="uk-UA" b="1"/>
              <a:t>наблюдать за машинами на стоянке или во дворе</a:t>
            </a:r>
            <a:r>
              <a:rPr lang="uk-UA"/>
              <a:t>. Вы можете предложить своим клиентам контролировать их машины в течение всего дня. Так же можно контролировать городские парковки и обслуживающий персонал.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Способы применения ip-видеонаблюдения</a:t>
            </a:r>
          </a:p>
        </p:txBody>
      </p:sp>
      <p:pic>
        <p:nvPicPr>
          <p:cNvPr id="7172" name="Picture 4" descr="IMG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1871662" cy="140335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39975" y="1727200"/>
            <a:ext cx="6624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Наблюдение родителями за ходом учебного прцесса</a:t>
            </a:r>
          </a:p>
          <a:p>
            <a:r>
              <a:rPr lang="uk-UA"/>
              <a:t>позволит  контролировать посещаемость уроков учениками, повысит качество преподавания. А если вдруг ребенок заболел или по каким- то другим причинам не может посещать школу, пускай присутствует на уроках виртуально, </a:t>
            </a:r>
            <a:r>
              <a:rPr lang="ru-RU"/>
              <a:t>благодаря он- лайн видео трансляции.</a:t>
            </a:r>
            <a:r>
              <a:rPr lang="uk-UA"/>
              <a:t> Безопасность и удаленный мониторинг школьных дворов, коридоров, холлов, классных комнат и зданий в целом.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411413" y="4724400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Вы можете наблюдать за обменным пунктом. И можете сохранить фотографии каждой операции.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92600"/>
            <a:ext cx="1873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Способы применения ip-видеонаблюдения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1727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24075" y="1773238"/>
            <a:ext cx="7858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Контролируйте продвижение в строительстве</a:t>
            </a:r>
            <a:r>
              <a:rPr lang="uk-UA"/>
              <a:t> нового</a:t>
            </a:r>
          </a:p>
          <a:p>
            <a:r>
              <a:rPr lang="uk-UA"/>
              <a:t>здания на расстоянии. Следите за выполнением тендеров </a:t>
            </a:r>
          </a:p>
          <a:p>
            <a:r>
              <a:rPr lang="uk-UA"/>
              <a:t>и подрядов по реконструкции города не вызжая на </a:t>
            </a:r>
          </a:p>
          <a:p>
            <a:r>
              <a:rPr lang="uk-UA"/>
              <a:t>строительную площадку.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14166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95513" y="3376613"/>
            <a:ext cx="6480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Просто подключите камеру к модему, а модем - к мобильному телефону. И Вы сможете </a:t>
            </a:r>
            <a:r>
              <a:rPr lang="uk-UA" b="1"/>
              <a:t>контролировать плотность потока на дороге</a:t>
            </a:r>
            <a:r>
              <a:rPr lang="uk-UA"/>
              <a:t> 24 часа в сутки. </a:t>
            </a:r>
          </a:p>
        </p:txBody>
      </p:sp>
      <p:pic>
        <p:nvPicPr>
          <p:cNvPr id="8201" name="Picture 9" descr="bratislava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868863"/>
            <a:ext cx="1800225" cy="1079500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268538" y="4943475"/>
            <a:ext cx="6623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Вы собрались в путешествие, загляните в гостинницу раньше чем забронировали номер, посмотрите своими глазами, где Вы остановитесь завтра.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Способы применения ip-видеонаблюдения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15843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24075" y="1492250"/>
            <a:ext cx="68405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Скрытое видеонаблюдение за квартирой</a:t>
            </a:r>
            <a:r>
              <a:rPr lang="uk-UA"/>
              <a:t> на расстоянии позволит вовремя предупредить ограбление. В камеру может быть встроен датчик движения, по которому сработает тревожный сигнал и фотография о вторжении отправится по ip-сети на Вашу электронную почту.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13100"/>
            <a:ext cx="15843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195513" y="3357563"/>
            <a:ext cx="6624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Наблюдение за подъездами</a:t>
            </a:r>
            <a:r>
              <a:rPr lang="uk-UA"/>
              <a:t> позволит повысить охраняемость жилья, предотвратить безобразия хулиганов, пьяниц и др. 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244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95513" y="5033963"/>
            <a:ext cx="6697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Применение на производстве:</a:t>
            </a:r>
            <a:r>
              <a:rPr lang="uk-UA"/>
              <a:t> контроль рабочих, сотрудников, соблюдения техпроцессов, предотвращение простоев и т.д.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uk-UA" b="1">
                <a:solidFill>
                  <a:schemeClr val="tx1"/>
                </a:solidFill>
              </a:rPr>
              <a:t>IP-видеокамеры</a:t>
            </a:r>
          </a:p>
        </p:txBody>
      </p:sp>
      <p:graphicFrame>
        <p:nvGraphicFramePr>
          <p:cNvPr id="10408" name="Group 168"/>
          <p:cNvGraphicFramePr>
            <a:graphicFrameLocks noGrp="1"/>
          </p:cNvGraphicFramePr>
          <p:nvPr/>
        </p:nvGraphicFramePr>
        <p:xfrm>
          <a:off x="611188" y="1412875"/>
          <a:ext cx="8208962" cy="5315957"/>
        </p:xfrm>
        <a:graphic>
          <a:graphicData uri="http://schemas.openxmlformats.org/drawingml/2006/table">
            <a:tbl>
              <a:tblPr/>
              <a:tblGrid>
                <a:gridCol w="1641475"/>
                <a:gridCol w="1641475"/>
                <a:gridCol w="1643062"/>
                <a:gridCol w="1641475"/>
                <a:gridCol w="1641475"/>
              </a:tblGrid>
              <a:tr h="2664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Фото IP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камеры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15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Модель камеры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Стоимость IP камеры с учетом заключения договора на обслуживание на 12 месяцев в у.е.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Стоимость IP камеры с учетом заключения договора на обслуживание на 6 месяцев в у.е.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Стоимость IP камеры в у.е.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Стоимость услуг</a:t>
            </a:r>
            <a:r>
              <a:rPr lang="uk-UA"/>
              <a:t> </a:t>
            </a:r>
          </a:p>
        </p:txBody>
      </p:sp>
      <p:graphicFrame>
        <p:nvGraphicFramePr>
          <p:cNvPr id="11350" name="Group 8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7007225"/>
                <a:gridCol w="1222375"/>
              </a:tblGrid>
              <a:tr h="1093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Описание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услуги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Стоимость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Ежемесячная абонентская плата за одну IP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видео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камеру для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частного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просмотра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Ежемесячная абонентская плата за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каждую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дополнительную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камеру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Плата за подключение IP видео камеры, с учетом монтажа и программирования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Специальный тариф для бизнес абонентов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Ежемесячная абонентская плата, до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двух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IP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видео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камер для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комерческого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продвижения</a:t>
                      </a: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Вашего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бизнеса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на сайте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Ежемесячная абонентская плата, 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свыше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двух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IP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видео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камер для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комерческого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продвижения</a:t>
                      </a: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Вашего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бизнеса</a:t>
                      </a: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 на сайте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Заключение</a:t>
            </a:r>
            <a:r>
              <a:rPr lang="uk-UA" sz="4000" b="1"/>
              <a:t> </a:t>
            </a:r>
            <a:br>
              <a:rPr lang="uk-UA" sz="4000" b="1"/>
            </a:br>
            <a:endParaRPr lang="uk-UA" sz="40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 dirty="0"/>
              <a:t>Не </a:t>
            </a:r>
            <a:r>
              <a:rPr lang="uk-UA" sz="1800" dirty="0" err="1"/>
              <a:t>надо</a:t>
            </a:r>
            <a:r>
              <a:rPr lang="uk-UA" sz="1800" dirty="0"/>
              <a:t> </a:t>
            </a:r>
            <a:r>
              <a:rPr lang="uk-UA" sz="1800" dirty="0" err="1"/>
              <a:t>ждать</a:t>
            </a:r>
            <a:r>
              <a:rPr lang="uk-UA" sz="1800" dirty="0"/>
              <a:t> </a:t>
            </a:r>
            <a:r>
              <a:rPr lang="uk-UA" sz="1800" dirty="0" err="1"/>
              <a:t>создания</a:t>
            </a:r>
            <a:r>
              <a:rPr lang="uk-UA" sz="1800" dirty="0"/>
              <a:t> </a:t>
            </a:r>
            <a:r>
              <a:rPr lang="uk-UA" sz="1800" dirty="0" err="1"/>
              <a:t>какой-либо</a:t>
            </a:r>
            <a:r>
              <a:rPr lang="uk-UA" sz="1800" dirty="0"/>
              <a:t> </a:t>
            </a:r>
            <a:r>
              <a:rPr lang="uk-UA" sz="1800" dirty="0" err="1"/>
              <a:t>благоприятной</a:t>
            </a:r>
            <a:r>
              <a:rPr lang="uk-UA" sz="1800" dirty="0"/>
              <a:t> </a:t>
            </a:r>
            <a:r>
              <a:rPr lang="uk-UA" sz="1800" dirty="0" err="1"/>
              <a:t>среды</a:t>
            </a:r>
            <a:r>
              <a:rPr lang="uk-UA" sz="1800" dirty="0"/>
              <a:t>, </a:t>
            </a:r>
            <a:r>
              <a:rPr lang="uk-UA" sz="1800" dirty="0" err="1"/>
              <a:t>чтобы</a:t>
            </a:r>
            <a:r>
              <a:rPr lang="uk-UA" sz="1800" dirty="0"/>
              <a:t> </a:t>
            </a:r>
            <a:r>
              <a:rPr lang="uk-UA" sz="1800" dirty="0" err="1"/>
              <a:t>войти</a:t>
            </a:r>
            <a:r>
              <a:rPr lang="uk-UA" sz="1800" dirty="0"/>
              <a:t> в </a:t>
            </a:r>
            <a:r>
              <a:rPr lang="uk-UA" sz="1800" dirty="0" err="1"/>
              <a:t>рынок</a:t>
            </a:r>
            <a:r>
              <a:rPr lang="uk-UA" sz="1800" dirty="0"/>
              <a:t> при </a:t>
            </a:r>
            <a:r>
              <a:rPr lang="uk-UA" sz="1800" dirty="0" err="1"/>
              <a:t>наиболее</a:t>
            </a:r>
            <a:r>
              <a:rPr lang="uk-UA" sz="1800" dirty="0"/>
              <a:t> </a:t>
            </a:r>
            <a:r>
              <a:rPr lang="uk-UA" sz="1800" dirty="0" err="1"/>
              <a:t>комфортных</a:t>
            </a:r>
            <a:r>
              <a:rPr lang="uk-UA" sz="1800" dirty="0"/>
              <a:t> </a:t>
            </a:r>
            <a:r>
              <a:rPr lang="uk-UA" sz="1800" dirty="0" err="1"/>
              <a:t>условиях</a:t>
            </a:r>
            <a:r>
              <a:rPr lang="uk-UA" sz="1800" dirty="0"/>
              <a:t> - </a:t>
            </a:r>
            <a:r>
              <a:rPr lang="uk-UA" sz="1800" dirty="0" err="1"/>
              <a:t>благоприятная</a:t>
            </a:r>
            <a:r>
              <a:rPr lang="uk-UA" sz="1800" dirty="0"/>
              <a:t> </a:t>
            </a:r>
            <a:r>
              <a:rPr lang="uk-UA" sz="1800" dirty="0" err="1"/>
              <a:t>среда</a:t>
            </a:r>
            <a:r>
              <a:rPr lang="uk-UA" sz="1800" dirty="0"/>
              <a:t> </a:t>
            </a:r>
            <a:r>
              <a:rPr lang="uk-UA" sz="1800" dirty="0" err="1"/>
              <a:t>существует</a:t>
            </a:r>
            <a:r>
              <a:rPr lang="uk-UA" sz="1800" dirty="0"/>
              <a:t> </a:t>
            </a:r>
            <a:r>
              <a:rPr lang="uk-UA" sz="1800" dirty="0" err="1"/>
              <a:t>именно</a:t>
            </a:r>
            <a:r>
              <a:rPr lang="uk-UA" sz="1800" dirty="0"/>
              <a:t> </a:t>
            </a:r>
            <a:r>
              <a:rPr lang="uk-UA" sz="1800" dirty="0" err="1"/>
              <a:t>сейчас</a:t>
            </a:r>
            <a:r>
              <a:rPr lang="uk-UA" sz="1800" dirty="0"/>
              <a:t>, </a:t>
            </a:r>
            <a:r>
              <a:rPr lang="uk-UA" sz="1800" dirty="0" err="1"/>
              <a:t>пока</a:t>
            </a:r>
            <a:r>
              <a:rPr lang="uk-UA" sz="1800" dirty="0"/>
              <a:t> </a:t>
            </a:r>
            <a:r>
              <a:rPr lang="uk-UA" sz="1800" dirty="0" err="1"/>
              <a:t>ещё</a:t>
            </a:r>
            <a:r>
              <a:rPr lang="uk-UA" sz="1800" dirty="0"/>
              <a:t> </a:t>
            </a:r>
            <a:r>
              <a:rPr lang="uk-UA" sz="1800" dirty="0" err="1"/>
              <a:t>есть</a:t>
            </a:r>
            <a:r>
              <a:rPr lang="uk-UA" sz="1800" dirty="0"/>
              <a:t> </a:t>
            </a:r>
            <a:r>
              <a:rPr lang="uk-UA" sz="1800" dirty="0" err="1"/>
              <a:t>незанятое</a:t>
            </a:r>
            <a:r>
              <a:rPr lang="uk-UA" sz="1800" dirty="0"/>
              <a:t> </a:t>
            </a:r>
            <a:r>
              <a:rPr lang="uk-UA" sz="1800" dirty="0" err="1"/>
              <a:t>место</a:t>
            </a:r>
            <a:r>
              <a:rPr lang="uk-UA" sz="1800" dirty="0"/>
              <a:t> на </a:t>
            </a:r>
            <a:r>
              <a:rPr lang="uk-UA" sz="1800" dirty="0" err="1"/>
              <a:t>рынке</a:t>
            </a:r>
            <a:r>
              <a:rPr lang="uk-UA" sz="1800" dirty="0"/>
              <a:t>. </a:t>
            </a:r>
            <a:r>
              <a:rPr lang="uk-UA" sz="1800" dirty="0" err="1"/>
              <a:t>Нет</a:t>
            </a:r>
            <a:r>
              <a:rPr lang="uk-UA" sz="1800" dirty="0"/>
              <a:t> </a:t>
            </a:r>
            <a:r>
              <a:rPr lang="uk-UA" sz="1800" dirty="0" err="1"/>
              <a:t>смысла</a:t>
            </a:r>
            <a:r>
              <a:rPr lang="uk-UA" sz="1800" dirty="0"/>
              <a:t> </a:t>
            </a:r>
            <a:r>
              <a:rPr lang="uk-UA" sz="1800" dirty="0" err="1"/>
              <a:t>ждать</a:t>
            </a:r>
            <a:r>
              <a:rPr lang="uk-UA" sz="1800" dirty="0"/>
              <a:t> </a:t>
            </a:r>
            <a:r>
              <a:rPr lang="uk-UA" sz="1800" dirty="0" err="1"/>
              <a:t>каких-либо</a:t>
            </a:r>
            <a:r>
              <a:rPr lang="uk-UA" sz="1800" dirty="0"/>
              <a:t> </a:t>
            </a:r>
            <a:r>
              <a:rPr lang="uk-UA" sz="1800" dirty="0" err="1"/>
              <a:t>универсальных</a:t>
            </a:r>
            <a:r>
              <a:rPr lang="uk-UA" sz="1800" dirty="0"/>
              <a:t> </a:t>
            </a:r>
            <a:r>
              <a:rPr lang="uk-UA" sz="1800" dirty="0" err="1"/>
              <a:t>решений</a:t>
            </a:r>
            <a:r>
              <a:rPr lang="uk-UA" sz="1800" dirty="0"/>
              <a:t> и </a:t>
            </a:r>
            <a:r>
              <a:rPr lang="uk-UA" sz="1800" dirty="0" err="1"/>
              <a:t>каких-либо</a:t>
            </a:r>
            <a:r>
              <a:rPr lang="uk-UA" sz="1800" dirty="0"/>
              <a:t> </a:t>
            </a:r>
            <a:r>
              <a:rPr lang="uk-UA" sz="1800" dirty="0" err="1"/>
              <a:t>специализированных</a:t>
            </a:r>
            <a:r>
              <a:rPr lang="uk-UA" sz="1800" dirty="0"/>
              <a:t> </a:t>
            </a:r>
            <a:r>
              <a:rPr lang="uk-UA" sz="1800" dirty="0" err="1"/>
              <a:t>стандартов</a:t>
            </a:r>
            <a:r>
              <a:rPr lang="uk-UA" sz="1800" dirty="0"/>
              <a:t> – </a:t>
            </a:r>
            <a:r>
              <a:rPr lang="uk-UA" sz="1800" dirty="0" err="1"/>
              <a:t>есть</a:t>
            </a:r>
            <a:r>
              <a:rPr lang="uk-UA" sz="1800" dirty="0"/>
              <a:t> IP, а </a:t>
            </a:r>
            <a:r>
              <a:rPr lang="uk-UA" sz="1800" dirty="0" err="1"/>
              <a:t>совместимость</a:t>
            </a:r>
            <a:r>
              <a:rPr lang="uk-UA" sz="1800" dirty="0"/>
              <a:t> </a:t>
            </a:r>
            <a:r>
              <a:rPr lang="uk-UA" sz="1800" dirty="0" err="1"/>
              <a:t>оборудования</a:t>
            </a:r>
            <a:r>
              <a:rPr lang="uk-UA" sz="1800" dirty="0"/>
              <a:t> </a:t>
            </a:r>
            <a:r>
              <a:rPr lang="uk-UA" sz="1800" dirty="0" err="1"/>
              <a:t>может</a:t>
            </a:r>
            <a:r>
              <a:rPr lang="uk-UA" sz="1800" dirty="0"/>
              <a:t> </a:t>
            </a:r>
            <a:r>
              <a:rPr lang="uk-UA" sz="1800" dirty="0" err="1"/>
              <a:t>быть</a:t>
            </a:r>
            <a:r>
              <a:rPr lang="uk-UA" sz="1800" dirty="0"/>
              <a:t> </a:t>
            </a:r>
            <a:r>
              <a:rPr lang="uk-UA" sz="1800" dirty="0" err="1"/>
              <a:t>обеспечена</a:t>
            </a:r>
            <a:r>
              <a:rPr lang="uk-UA" sz="1800" dirty="0"/>
              <a:t> на </a:t>
            </a:r>
            <a:r>
              <a:rPr lang="uk-UA" sz="1800" dirty="0" err="1"/>
              <a:t>уровне</a:t>
            </a:r>
            <a:r>
              <a:rPr lang="uk-UA" sz="1800" dirty="0"/>
              <a:t> </a:t>
            </a:r>
            <a:r>
              <a:rPr lang="uk-UA" sz="1800" dirty="0" err="1"/>
              <a:t>программных</a:t>
            </a:r>
            <a:r>
              <a:rPr lang="uk-UA" sz="1800" dirty="0"/>
              <a:t> </a:t>
            </a:r>
            <a:r>
              <a:rPr lang="uk-UA" sz="1800" dirty="0" err="1"/>
              <a:t>модулей</a:t>
            </a:r>
            <a:r>
              <a:rPr lang="uk-UA" sz="1800" dirty="0"/>
              <a:t> к </a:t>
            </a:r>
            <a:r>
              <a:rPr lang="uk-UA" sz="1800" dirty="0" err="1"/>
              <a:t>сетевым</a:t>
            </a:r>
            <a:r>
              <a:rPr lang="uk-UA" sz="1800" dirty="0"/>
              <a:t> маршрутизаторам (</a:t>
            </a:r>
            <a:r>
              <a:rPr lang="uk-UA" sz="1800" dirty="0" err="1"/>
              <a:t>это</a:t>
            </a:r>
            <a:r>
              <a:rPr lang="uk-UA" sz="1800" dirty="0"/>
              <a:t> в </a:t>
            </a:r>
            <a:r>
              <a:rPr lang="uk-UA" sz="1800" dirty="0" err="1"/>
              <a:t>компетенции</a:t>
            </a:r>
            <a:r>
              <a:rPr lang="uk-UA" sz="1800" dirty="0"/>
              <a:t> </a:t>
            </a:r>
            <a:r>
              <a:rPr lang="uk-UA" sz="1800" dirty="0" err="1"/>
              <a:t>операторов</a:t>
            </a:r>
            <a:r>
              <a:rPr lang="uk-UA" sz="1800" dirty="0"/>
              <a:t> </a:t>
            </a:r>
            <a:r>
              <a:rPr lang="uk-UA" sz="1800" dirty="0" err="1"/>
              <a:t>сетей</a:t>
            </a:r>
            <a:r>
              <a:rPr lang="uk-UA" sz="1800" dirty="0"/>
              <a:t>). </a:t>
            </a:r>
          </a:p>
          <a:p>
            <a:pPr>
              <a:lnSpc>
                <a:spcPct val="80000"/>
              </a:lnSpc>
            </a:pPr>
            <a:r>
              <a:rPr lang="uk-UA" sz="1800" dirty="0" err="1"/>
              <a:t>Если</a:t>
            </a:r>
            <a:r>
              <a:rPr lang="uk-UA" sz="1800" dirty="0"/>
              <a:t> </a:t>
            </a:r>
            <a:r>
              <a:rPr lang="uk-UA" sz="1800" dirty="0" err="1"/>
              <a:t>представителям</a:t>
            </a:r>
            <a:r>
              <a:rPr lang="uk-UA" sz="1800" dirty="0"/>
              <a:t> </a:t>
            </a:r>
            <a:r>
              <a:rPr lang="uk-UA" sz="1800" dirty="0" err="1"/>
              <a:t>государства</a:t>
            </a:r>
            <a:r>
              <a:rPr lang="uk-UA" sz="1800" dirty="0"/>
              <a:t> </a:t>
            </a:r>
            <a:r>
              <a:rPr lang="uk-UA" sz="1800" dirty="0" err="1"/>
              <a:t>будет</a:t>
            </a:r>
            <a:r>
              <a:rPr lang="uk-UA" sz="1800" dirty="0"/>
              <a:t> </a:t>
            </a:r>
            <a:r>
              <a:rPr lang="uk-UA" sz="1800" dirty="0" err="1"/>
              <a:t>необходим</a:t>
            </a:r>
            <a:r>
              <a:rPr lang="uk-UA" sz="1800" dirty="0"/>
              <a:t> контроль за </a:t>
            </a:r>
            <a:r>
              <a:rPr lang="uk-UA" sz="1800" dirty="0" err="1"/>
              <a:t>развитием</a:t>
            </a:r>
            <a:r>
              <a:rPr lang="uk-UA" sz="1800" dirty="0"/>
              <a:t> </a:t>
            </a:r>
            <a:r>
              <a:rPr lang="uk-UA" sz="1800" dirty="0" err="1"/>
              <a:t>какого-либо</a:t>
            </a:r>
            <a:r>
              <a:rPr lang="uk-UA" sz="1800" dirty="0"/>
              <a:t> </a:t>
            </a:r>
            <a:r>
              <a:rPr lang="uk-UA" sz="1800" dirty="0" err="1"/>
              <a:t>чрезвычайного</a:t>
            </a:r>
            <a:r>
              <a:rPr lang="uk-UA" sz="1800" dirty="0"/>
              <a:t> </a:t>
            </a:r>
            <a:r>
              <a:rPr lang="uk-UA" sz="1800" dirty="0" err="1"/>
              <a:t>события</a:t>
            </a:r>
            <a:r>
              <a:rPr lang="uk-UA" sz="1800" dirty="0"/>
              <a:t> через сегмент </a:t>
            </a:r>
            <a:r>
              <a:rPr lang="uk-UA" sz="1800" dirty="0" err="1"/>
              <a:t>частной</a:t>
            </a:r>
            <a:r>
              <a:rPr lang="uk-UA" sz="1800" dirty="0"/>
              <a:t> </a:t>
            </a:r>
            <a:r>
              <a:rPr lang="uk-UA" sz="1800" dirty="0" err="1"/>
              <a:t>службы</a:t>
            </a:r>
            <a:r>
              <a:rPr lang="uk-UA" sz="1800" dirty="0"/>
              <a:t> – </a:t>
            </a:r>
            <a:r>
              <a:rPr lang="uk-UA" sz="1800" dirty="0" err="1"/>
              <a:t>пусть</a:t>
            </a:r>
            <a:r>
              <a:rPr lang="uk-UA" sz="1800" dirty="0"/>
              <a:t> </a:t>
            </a:r>
            <a:r>
              <a:rPr lang="uk-UA" sz="1800" dirty="0" err="1"/>
              <a:t>воспользуется</a:t>
            </a:r>
            <a:r>
              <a:rPr lang="uk-UA" sz="1800" dirty="0"/>
              <a:t> WEB </a:t>
            </a:r>
            <a:r>
              <a:rPr lang="uk-UA" sz="1800" dirty="0" err="1"/>
              <a:t>интерфейсом</a:t>
            </a:r>
            <a:r>
              <a:rPr lang="uk-UA" sz="1800" dirty="0"/>
              <a:t> </a:t>
            </a:r>
            <a:r>
              <a:rPr lang="uk-UA" sz="1800" dirty="0" err="1"/>
              <a:t>этой</a:t>
            </a:r>
            <a:r>
              <a:rPr lang="uk-UA" sz="1800" dirty="0"/>
              <a:t> </a:t>
            </a:r>
            <a:r>
              <a:rPr lang="uk-UA" sz="1800" dirty="0" err="1"/>
              <a:t>частной</a:t>
            </a:r>
            <a:r>
              <a:rPr lang="uk-UA" sz="1800" dirty="0"/>
              <a:t> </a:t>
            </a:r>
            <a:r>
              <a:rPr lang="uk-UA" sz="1800" dirty="0" err="1"/>
              <a:t>службы</a:t>
            </a:r>
            <a:r>
              <a:rPr lang="uk-UA" sz="1800" dirty="0"/>
              <a:t>. </a:t>
            </a:r>
            <a:r>
              <a:rPr lang="uk-UA" sz="1800" dirty="0" err="1"/>
              <a:t>Компьютер</a:t>
            </a:r>
            <a:r>
              <a:rPr lang="uk-UA" sz="1800" dirty="0"/>
              <a:t> с доступом в </a:t>
            </a:r>
            <a:r>
              <a:rPr lang="uk-UA" sz="1800" dirty="0" err="1"/>
              <a:t>Интернет</a:t>
            </a:r>
            <a:r>
              <a:rPr lang="uk-UA" sz="1800" dirty="0"/>
              <a:t> у </a:t>
            </a:r>
            <a:r>
              <a:rPr lang="uk-UA" sz="1800" dirty="0" err="1"/>
              <a:t>представителей</a:t>
            </a:r>
            <a:r>
              <a:rPr lang="uk-UA" sz="1800" dirty="0"/>
              <a:t> </a:t>
            </a:r>
            <a:r>
              <a:rPr lang="uk-UA" sz="1800" dirty="0" err="1"/>
              <a:t>государства</a:t>
            </a:r>
            <a:r>
              <a:rPr lang="uk-UA" sz="1800" dirty="0"/>
              <a:t>, </a:t>
            </a:r>
            <a:r>
              <a:rPr lang="uk-UA" sz="1800" dirty="0" err="1"/>
              <a:t>наверняка</a:t>
            </a:r>
            <a:r>
              <a:rPr lang="uk-UA" sz="1800" dirty="0"/>
              <a:t>, </a:t>
            </a:r>
            <a:r>
              <a:rPr lang="uk-UA" sz="1800" dirty="0" err="1"/>
              <a:t>найдётся</a:t>
            </a:r>
            <a:r>
              <a:rPr lang="uk-UA" sz="1800" dirty="0"/>
              <a:t>. </a:t>
            </a:r>
            <a:r>
              <a:rPr lang="uk-UA" sz="1800" dirty="0" err="1"/>
              <a:t>Чтобы</a:t>
            </a:r>
            <a:r>
              <a:rPr lang="uk-UA" sz="1800" dirty="0"/>
              <a:t> при </a:t>
            </a:r>
            <a:r>
              <a:rPr lang="uk-UA" sz="1800" dirty="0" err="1"/>
              <a:t>пожаре</a:t>
            </a:r>
            <a:r>
              <a:rPr lang="uk-UA" sz="1800" dirty="0"/>
              <a:t> </a:t>
            </a:r>
            <a:r>
              <a:rPr lang="uk-UA" sz="1800" dirty="0" err="1"/>
              <a:t>разрешить</a:t>
            </a:r>
            <a:r>
              <a:rPr lang="uk-UA" sz="1800" dirty="0"/>
              <a:t> доступ к камерам службам МЧС, не </a:t>
            </a:r>
            <a:r>
              <a:rPr lang="uk-UA" sz="1800" dirty="0" err="1"/>
              <a:t>нужны</a:t>
            </a:r>
            <a:r>
              <a:rPr lang="uk-UA" sz="1800" dirty="0"/>
              <a:t> </a:t>
            </a:r>
            <a:r>
              <a:rPr lang="uk-UA" sz="1800" dirty="0" err="1"/>
              <a:t>ни</a:t>
            </a:r>
            <a:r>
              <a:rPr lang="uk-UA" sz="1800" dirty="0"/>
              <a:t> </a:t>
            </a:r>
            <a:r>
              <a:rPr lang="uk-UA" sz="1800" dirty="0" err="1"/>
              <a:t>законодательные</a:t>
            </a:r>
            <a:r>
              <a:rPr lang="uk-UA" sz="1800" dirty="0"/>
              <a:t> </a:t>
            </a:r>
            <a:r>
              <a:rPr lang="uk-UA" sz="1800" dirty="0" err="1"/>
              <a:t>акты</a:t>
            </a:r>
            <a:r>
              <a:rPr lang="uk-UA" sz="1800" dirty="0"/>
              <a:t>, </a:t>
            </a:r>
            <a:r>
              <a:rPr lang="uk-UA" sz="1800" dirty="0" err="1"/>
              <a:t>ни</a:t>
            </a:r>
            <a:r>
              <a:rPr lang="uk-UA" sz="1800" dirty="0"/>
              <a:t> </a:t>
            </a:r>
            <a:r>
              <a:rPr lang="uk-UA" sz="1800" dirty="0" err="1"/>
              <a:t>подзаконные</a:t>
            </a:r>
            <a:r>
              <a:rPr lang="uk-UA" sz="1800" dirty="0"/>
              <a:t> </a:t>
            </a:r>
            <a:r>
              <a:rPr lang="uk-UA" sz="1800" dirty="0" err="1"/>
              <a:t>нормы</a:t>
            </a:r>
            <a:r>
              <a:rPr lang="uk-UA" sz="1800" dirty="0"/>
              <a:t>.</a:t>
            </a:r>
          </a:p>
          <a:p>
            <a:pPr>
              <a:lnSpc>
                <a:spcPct val="80000"/>
              </a:lnSpc>
            </a:pPr>
            <a:r>
              <a:rPr lang="uk-UA" sz="1800" dirty="0"/>
              <a:t>Для </a:t>
            </a:r>
            <a:r>
              <a:rPr lang="uk-UA" sz="1800" dirty="0" err="1"/>
              <a:t>реализации</a:t>
            </a:r>
            <a:r>
              <a:rPr lang="uk-UA" sz="1800" dirty="0"/>
              <a:t> </a:t>
            </a:r>
            <a:r>
              <a:rPr lang="uk-UA" sz="1800" dirty="0" err="1"/>
              <a:t>объединённых</a:t>
            </a:r>
            <a:r>
              <a:rPr lang="uk-UA" sz="1800" dirty="0"/>
              <a:t> систем </a:t>
            </a:r>
            <a:r>
              <a:rPr lang="uk-UA" sz="1800" dirty="0" err="1"/>
              <a:t>безопасности</a:t>
            </a:r>
            <a:r>
              <a:rPr lang="uk-UA" sz="1800" dirty="0"/>
              <a:t> </a:t>
            </a:r>
            <a:r>
              <a:rPr lang="uk-UA" sz="1800" dirty="0" err="1"/>
              <a:t>города</a:t>
            </a:r>
            <a:r>
              <a:rPr lang="uk-UA" sz="1800" dirty="0"/>
              <a:t>, </a:t>
            </a:r>
            <a:r>
              <a:rPr lang="uk-UA" sz="1800" dirty="0" err="1"/>
              <a:t>оздоровления</a:t>
            </a:r>
            <a:r>
              <a:rPr lang="uk-UA" sz="1800" dirty="0"/>
              <a:t> </a:t>
            </a:r>
            <a:r>
              <a:rPr lang="uk-UA" sz="1800" dirty="0" err="1"/>
              <a:t>отрасли</a:t>
            </a:r>
            <a:r>
              <a:rPr lang="uk-UA" sz="1800" dirty="0"/>
              <a:t> </a:t>
            </a:r>
            <a:r>
              <a:rPr lang="uk-UA" sz="1800" dirty="0" err="1"/>
              <a:t>безопасности</a:t>
            </a:r>
            <a:r>
              <a:rPr lang="uk-UA" sz="1800" dirty="0"/>
              <a:t> и </a:t>
            </a:r>
            <a:r>
              <a:rPr lang="uk-UA" sz="1800" dirty="0" err="1"/>
              <a:t>увеличения</a:t>
            </a:r>
            <a:r>
              <a:rPr lang="uk-UA" sz="1800" dirty="0"/>
              <a:t> </a:t>
            </a:r>
            <a:r>
              <a:rPr lang="uk-UA" sz="1800" dirty="0" err="1"/>
              <a:t>доходов</a:t>
            </a:r>
            <a:r>
              <a:rPr lang="uk-UA" sz="1800" dirty="0"/>
              <a:t> </a:t>
            </a:r>
            <a:r>
              <a:rPr lang="uk-UA" sz="1800" dirty="0" err="1"/>
              <a:t>операторов</a:t>
            </a:r>
            <a:r>
              <a:rPr lang="uk-UA" sz="1800" dirty="0"/>
              <a:t> </a:t>
            </a:r>
            <a:r>
              <a:rPr lang="uk-UA" sz="1800" dirty="0" err="1"/>
              <a:t>сетей</a:t>
            </a:r>
            <a:r>
              <a:rPr lang="uk-UA" sz="1800" dirty="0"/>
              <a:t> </a:t>
            </a:r>
            <a:r>
              <a:rPr lang="uk-UA" sz="1800" dirty="0" err="1"/>
              <a:t>передачи</a:t>
            </a:r>
            <a:r>
              <a:rPr lang="uk-UA" sz="1800" dirty="0"/>
              <a:t> </a:t>
            </a:r>
            <a:r>
              <a:rPr lang="uk-UA" sz="1800" dirty="0" err="1"/>
              <a:t>данных</a:t>
            </a:r>
            <a:r>
              <a:rPr lang="uk-UA" sz="1800" dirty="0"/>
              <a:t> </a:t>
            </a:r>
            <a:r>
              <a:rPr lang="uk-UA" sz="1800" dirty="0" err="1"/>
              <a:t>сегодня</a:t>
            </a:r>
            <a:r>
              <a:rPr lang="uk-UA" sz="1800" dirty="0"/>
              <a:t> </a:t>
            </a:r>
            <a:r>
              <a:rPr lang="uk-UA" sz="1800" dirty="0" err="1"/>
              <a:t>есть</a:t>
            </a:r>
            <a:r>
              <a:rPr lang="uk-UA" sz="1800" dirty="0"/>
              <a:t> всё, </a:t>
            </a:r>
            <a:r>
              <a:rPr lang="uk-UA" sz="1800" dirty="0" err="1"/>
              <a:t>что</a:t>
            </a:r>
            <a:r>
              <a:rPr lang="uk-UA" sz="1800" dirty="0"/>
              <a:t> </a:t>
            </a:r>
            <a:r>
              <a:rPr lang="uk-UA" sz="1800" dirty="0" err="1"/>
              <a:t>нужно</a:t>
            </a:r>
            <a:r>
              <a:rPr lang="uk-UA" sz="18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Организации решения </a:t>
            </a:r>
            <a:r>
              <a:rPr lang="en-US" sz="1800" b="1" dirty="0" smtClean="0">
                <a:solidFill>
                  <a:srgbClr val="FF0000"/>
                </a:solidFill>
              </a:rPr>
              <a:t>www.lpltd.ru</a:t>
            </a:r>
            <a:endParaRPr lang="uk-UA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/>
              <a:t>Городское видеонаблюдение, </a:t>
            </a:r>
            <a:r>
              <a:rPr lang="ru-RU" sz="3200">
                <a:solidFill>
                  <a:srgbClr val="FF0000"/>
                </a:solidFill>
              </a:rPr>
              <a:t>стандартные</a:t>
            </a:r>
            <a:r>
              <a:rPr lang="ru-RU" sz="3200"/>
              <a:t> задачи</a:t>
            </a:r>
            <a:endParaRPr lang="uk-UA" sz="32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1206986"/>
            <a:ext cx="80645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200" dirty="0" err="1"/>
              <a:t>Развитие</a:t>
            </a:r>
            <a:r>
              <a:rPr lang="uk-UA" sz="1200" dirty="0"/>
              <a:t> </a:t>
            </a:r>
            <a:r>
              <a:rPr lang="uk-UA" sz="1200" dirty="0" err="1"/>
              <a:t>современных</a:t>
            </a:r>
            <a:r>
              <a:rPr lang="uk-UA" sz="1200" dirty="0"/>
              <a:t> </a:t>
            </a:r>
            <a:r>
              <a:rPr lang="uk-UA" sz="1200" dirty="0" err="1"/>
              <a:t>городов</a:t>
            </a:r>
            <a:r>
              <a:rPr lang="uk-UA" sz="1200" dirty="0"/>
              <a:t>, </a:t>
            </a:r>
            <a:r>
              <a:rPr lang="uk-UA" sz="1200" dirty="0" err="1"/>
              <a:t>создание</a:t>
            </a:r>
            <a:r>
              <a:rPr lang="uk-UA" sz="1200" dirty="0"/>
              <a:t> в них </a:t>
            </a:r>
            <a:r>
              <a:rPr lang="uk-UA" sz="1200" dirty="0" err="1"/>
              <a:t>благоприятной</a:t>
            </a:r>
            <a:r>
              <a:rPr lang="uk-UA" sz="1200" dirty="0"/>
              <a:t> </a:t>
            </a:r>
            <a:r>
              <a:rPr lang="uk-UA" sz="1200" dirty="0" err="1"/>
              <a:t>среды</a:t>
            </a:r>
            <a:r>
              <a:rPr lang="uk-UA" sz="1200" dirty="0"/>
              <a:t> для </a:t>
            </a:r>
            <a:r>
              <a:rPr lang="uk-UA" sz="1200" dirty="0" err="1"/>
              <a:t>жизни</a:t>
            </a:r>
            <a:r>
              <a:rPr lang="uk-UA" sz="1200" dirty="0"/>
              <a:t> - </a:t>
            </a:r>
            <a:r>
              <a:rPr lang="uk-UA" sz="1200" dirty="0" err="1"/>
              <a:t>это</a:t>
            </a:r>
            <a:r>
              <a:rPr lang="uk-UA" sz="1200" dirty="0"/>
              <a:t>, </a:t>
            </a:r>
            <a:r>
              <a:rPr lang="uk-UA" sz="1200" dirty="0" err="1"/>
              <a:t>прежде</a:t>
            </a:r>
            <a:r>
              <a:rPr lang="uk-UA" sz="1200" dirty="0"/>
              <a:t> </a:t>
            </a:r>
            <a:r>
              <a:rPr lang="uk-UA" sz="1200" dirty="0" err="1"/>
              <a:t>всего</a:t>
            </a:r>
            <a:r>
              <a:rPr lang="uk-UA" sz="1200" dirty="0"/>
              <a:t>, </a:t>
            </a:r>
            <a:r>
              <a:rPr lang="uk-UA" sz="1200" dirty="0" err="1"/>
              <a:t>реализация</a:t>
            </a:r>
            <a:r>
              <a:rPr lang="uk-UA" sz="1200" dirty="0"/>
              <a:t> мер по </a:t>
            </a:r>
            <a:r>
              <a:rPr lang="uk-UA" sz="1200" dirty="0" err="1"/>
              <a:t>обеспечению</a:t>
            </a:r>
            <a:r>
              <a:rPr lang="uk-UA" sz="1200" dirty="0"/>
              <a:t> </a:t>
            </a:r>
            <a:r>
              <a:rPr lang="uk-UA" sz="1200" dirty="0" err="1"/>
              <a:t>общественной</a:t>
            </a:r>
            <a:r>
              <a:rPr lang="uk-UA" sz="1200" dirty="0"/>
              <a:t> </a:t>
            </a:r>
            <a:r>
              <a:rPr lang="uk-UA" sz="1200" dirty="0" err="1"/>
              <a:t>безопасности</a:t>
            </a:r>
            <a:r>
              <a:rPr lang="uk-UA" sz="1200" dirty="0"/>
              <a:t> и </a:t>
            </a:r>
            <a:r>
              <a:rPr lang="uk-UA" sz="1200" dirty="0" err="1"/>
              <a:t>поддержанию</a:t>
            </a:r>
            <a:r>
              <a:rPr lang="uk-UA" sz="1200" dirty="0"/>
              <a:t> </a:t>
            </a:r>
            <a:r>
              <a:rPr lang="uk-UA" sz="1200" dirty="0" err="1"/>
              <a:t>правопорядка</a:t>
            </a:r>
            <a:r>
              <a:rPr lang="uk-UA" sz="1200" dirty="0"/>
              <a:t>, </a:t>
            </a:r>
            <a:r>
              <a:rPr lang="uk-UA" sz="1200" dirty="0" err="1"/>
              <a:t>предотвращению</a:t>
            </a:r>
            <a:r>
              <a:rPr lang="uk-UA" sz="1200" dirty="0"/>
              <a:t> </a:t>
            </a:r>
            <a:r>
              <a:rPr lang="uk-UA" sz="1200" dirty="0" err="1"/>
              <a:t>потенциальных</a:t>
            </a:r>
            <a:r>
              <a:rPr lang="uk-UA" sz="1200" dirty="0"/>
              <a:t> </a:t>
            </a:r>
            <a:r>
              <a:rPr lang="uk-UA" sz="1200" dirty="0" err="1"/>
              <a:t>угроз</a:t>
            </a:r>
            <a:r>
              <a:rPr lang="uk-UA" sz="1200" dirty="0"/>
              <a:t> </a:t>
            </a:r>
            <a:r>
              <a:rPr lang="uk-UA" sz="1200" dirty="0" err="1"/>
              <a:t>криминальной</a:t>
            </a:r>
            <a:r>
              <a:rPr lang="uk-UA" sz="1200" dirty="0"/>
              <a:t> </a:t>
            </a:r>
            <a:r>
              <a:rPr lang="uk-UA" sz="1200" dirty="0" err="1"/>
              <a:t>активности</a:t>
            </a:r>
            <a:r>
              <a:rPr lang="uk-UA" sz="1200" dirty="0"/>
              <a:t>, </a:t>
            </a:r>
            <a:r>
              <a:rPr lang="uk-UA" sz="1200" dirty="0" err="1"/>
              <a:t>вандализма</a:t>
            </a:r>
            <a:r>
              <a:rPr lang="uk-UA" sz="1200" dirty="0"/>
              <a:t>, </a:t>
            </a:r>
            <a:r>
              <a:rPr lang="uk-UA" sz="1200" dirty="0" err="1"/>
              <a:t>терроризма</a:t>
            </a:r>
            <a:r>
              <a:rPr lang="uk-UA" sz="1200" dirty="0"/>
              <a:t>, </a:t>
            </a:r>
            <a:r>
              <a:rPr lang="uk-UA" sz="1200" dirty="0" err="1"/>
              <a:t>чрезвычайных</a:t>
            </a:r>
            <a:r>
              <a:rPr lang="uk-UA" sz="1200" dirty="0"/>
              <a:t> </a:t>
            </a:r>
            <a:r>
              <a:rPr lang="uk-UA" sz="1200" dirty="0" err="1"/>
              <a:t>ситуаций</a:t>
            </a:r>
            <a:r>
              <a:rPr lang="uk-UA" sz="1200" dirty="0"/>
              <a:t> техногенного и природного </a:t>
            </a:r>
            <a:r>
              <a:rPr lang="uk-UA" sz="1200" dirty="0" err="1"/>
              <a:t>характера</a:t>
            </a:r>
            <a:r>
              <a:rPr lang="uk-UA" sz="1200" dirty="0"/>
              <a:t>. </a:t>
            </a:r>
            <a:r>
              <a:rPr lang="uk-UA" sz="1200" dirty="0" err="1"/>
              <a:t>Организация</a:t>
            </a:r>
            <a:r>
              <a:rPr lang="uk-UA" sz="1200" dirty="0"/>
              <a:t> </a:t>
            </a:r>
            <a:r>
              <a:rPr lang="uk-UA" sz="1200" dirty="0" err="1"/>
              <a:t>видеонаблюдения</a:t>
            </a:r>
            <a:r>
              <a:rPr lang="uk-UA" sz="1200" dirty="0"/>
              <a:t> </a:t>
            </a:r>
            <a:r>
              <a:rPr lang="uk-UA" sz="1200" dirty="0" err="1"/>
              <a:t>является</a:t>
            </a:r>
            <a:r>
              <a:rPr lang="uk-UA" sz="1200" dirty="0"/>
              <a:t> </a:t>
            </a:r>
            <a:r>
              <a:rPr lang="uk-UA" sz="1200" dirty="0" err="1"/>
              <a:t>одной</a:t>
            </a:r>
            <a:r>
              <a:rPr lang="uk-UA" sz="1200" dirty="0"/>
              <a:t> </a:t>
            </a:r>
            <a:r>
              <a:rPr lang="uk-UA" sz="1200" dirty="0" err="1"/>
              <a:t>из</a:t>
            </a:r>
            <a:r>
              <a:rPr lang="uk-UA" sz="1200" dirty="0"/>
              <a:t> </a:t>
            </a:r>
            <a:r>
              <a:rPr lang="uk-UA" sz="1200" dirty="0" err="1"/>
              <a:t>важнейших</a:t>
            </a:r>
            <a:r>
              <a:rPr lang="uk-UA" sz="1200" dirty="0"/>
              <a:t> </a:t>
            </a:r>
            <a:r>
              <a:rPr lang="uk-UA" sz="1200" dirty="0" err="1"/>
              <a:t>составляющих</a:t>
            </a:r>
            <a:r>
              <a:rPr lang="uk-UA" sz="1200" dirty="0"/>
              <a:t> </a:t>
            </a:r>
            <a:r>
              <a:rPr lang="uk-UA" sz="1200" dirty="0" err="1"/>
              <a:t>комплекса</a:t>
            </a:r>
            <a:r>
              <a:rPr lang="uk-UA" sz="1200" dirty="0"/>
              <a:t> мер, </a:t>
            </a:r>
            <a:r>
              <a:rPr lang="uk-UA" sz="1200" dirty="0" err="1"/>
              <a:t>направленных</a:t>
            </a:r>
            <a:r>
              <a:rPr lang="uk-UA" sz="1200" dirty="0"/>
              <a:t> на </a:t>
            </a:r>
            <a:r>
              <a:rPr lang="uk-UA" sz="1200" dirty="0" err="1"/>
              <a:t>достижение</a:t>
            </a:r>
            <a:r>
              <a:rPr lang="uk-UA" sz="1200" dirty="0"/>
              <a:t> </a:t>
            </a:r>
            <a:r>
              <a:rPr lang="uk-UA" sz="1200" dirty="0" err="1"/>
              <a:t>перечисленных</a:t>
            </a:r>
            <a:r>
              <a:rPr lang="uk-UA" sz="1200" dirty="0"/>
              <a:t> </a:t>
            </a:r>
            <a:r>
              <a:rPr lang="uk-UA" sz="1200" dirty="0" err="1"/>
              <a:t>целей</a:t>
            </a:r>
            <a:r>
              <a:rPr lang="uk-UA" sz="1200" dirty="0"/>
              <a:t>.</a:t>
            </a:r>
            <a:endParaRPr lang="en-US" sz="1200" dirty="0"/>
          </a:p>
          <a:p>
            <a:r>
              <a:rPr lang="uk-UA" sz="1400" dirty="0"/>
              <a:t> </a:t>
            </a:r>
          </a:p>
          <a:p>
            <a:r>
              <a:rPr lang="uk-UA" sz="1400" b="1" dirty="0" err="1"/>
              <a:t>Создание</a:t>
            </a:r>
            <a:r>
              <a:rPr lang="uk-UA" sz="1400" b="1" dirty="0"/>
              <a:t> систем </a:t>
            </a:r>
            <a:r>
              <a:rPr lang="uk-UA" sz="1400" b="1" dirty="0" err="1"/>
              <a:t>видеонаблюдения</a:t>
            </a:r>
            <a:r>
              <a:rPr lang="uk-UA" sz="1400" b="1" dirty="0"/>
              <a:t> </a:t>
            </a:r>
            <a:r>
              <a:rPr lang="uk-UA" sz="1400" b="1" dirty="0" err="1"/>
              <a:t>городского</a:t>
            </a:r>
            <a:r>
              <a:rPr lang="uk-UA" sz="1400" b="1" dirty="0"/>
              <a:t> </a:t>
            </a:r>
            <a:r>
              <a:rPr lang="uk-UA" sz="1400" b="1" dirty="0" err="1"/>
              <a:t>уровня</a:t>
            </a:r>
            <a:r>
              <a:rPr lang="uk-UA" sz="1400" b="1" dirty="0"/>
              <a:t> </a:t>
            </a:r>
            <a:r>
              <a:rPr lang="uk-UA" sz="1400" b="1" dirty="0" err="1"/>
              <a:t>позволяет</a:t>
            </a:r>
            <a:r>
              <a:rPr lang="uk-UA" sz="1400" b="1" dirty="0"/>
              <a:t> </a:t>
            </a:r>
            <a:r>
              <a:rPr lang="uk-UA" sz="1400" b="1" dirty="0" err="1"/>
              <a:t>успешно</a:t>
            </a:r>
            <a:r>
              <a:rPr lang="uk-UA" sz="1400" b="1" dirty="0"/>
              <a:t> </a:t>
            </a:r>
            <a:r>
              <a:rPr lang="uk-UA" sz="1400" b="1" dirty="0" err="1"/>
              <a:t>решить</a:t>
            </a:r>
            <a:r>
              <a:rPr lang="uk-UA" sz="1400" b="1" dirty="0"/>
              <a:t> </a:t>
            </a:r>
            <a:r>
              <a:rPr lang="uk-UA" sz="1400" b="1" dirty="0" err="1"/>
              <a:t>целый</a:t>
            </a:r>
            <a:r>
              <a:rPr lang="uk-UA" sz="1400" b="1" dirty="0"/>
              <a:t> ряд </a:t>
            </a:r>
            <a:r>
              <a:rPr lang="uk-UA" sz="1400" b="1" dirty="0" err="1"/>
              <a:t>актуальных</a:t>
            </a:r>
            <a:r>
              <a:rPr lang="uk-UA" sz="1400" b="1" dirty="0"/>
              <a:t> для любого </a:t>
            </a:r>
            <a:r>
              <a:rPr lang="uk-UA" sz="1400" b="1" dirty="0" err="1"/>
              <a:t>города</a:t>
            </a:r>
            <a:r>
              <a:rPr lang="uk-UA" sz="1400" b="1" dirty="0"/>
              <a:t> задач:</a:t>
            </a:r>
            <a:r>
              <a:rPr lang="uk-UA" sz="1400" dirty="0"/>
              <a:t> </a:t>
            </a:r>
          </a:p>
          <a:p>
            <a:pPr>
              <a:buFontTx/>
              <a:buChar char="•"/>
            </a:pPr>
            <a:r>
              <a:rPr lang="uk-UA" sz="1400" dirty="0"/>
              <a:t> </a:t>
            </a:r>
            <a:r>
              <a:rPr lang="uk-UA" sz="1400" dirty="0" err="1"/>
              <a:t>обеспечить</a:t>
            </a:r>
            <a:r>
              <a:rPr lang="uk-UA" sz="1400" dirty="0"/>
              <a:t> </a:t>
            </a:r>
            <a:r>
              <a:rPr lang="uk-UA" sz="1400" dirty="0" err="1"/>
              <a:t>оперативный</a:t>
            </a:r>
            <a:r>
              <a:rPr lang="uk-UA" sz="1400" dirty="0"/>
              <a:t> контроль и </a:t>
            </a:r>
            <a:r>
              <a:rPr lang="uk-UA" sz="1400" dirty="0" err="1"/>
              <a:t>мониторинг</a:t>
            </a:r>
            <a:r>
              <a:rPr lang="uk-UA" sz="1400" dirty="0"/>
              <a:t> обстановки на </a:t>
            </a:r>
            <a:r>
              <a:rPr lang="uk-UA" sz="1400" dirty="0" err="1"/>
              <a:t>улицах</a:t>
            </a:r>
            <a:r>
              <a:rPr lang="uk-UA" sz="1400" dirty="0"/>
              <a:t> </a:t>
            </a:r>
            <a:r>
              <a:rPr lang="uk-UA" sz="1400" dirty="0" err="1"/>
              <a:t>города</a:t>
            </a:r>
            <a:r>
              <a:rPr lang="uk-UA" sz="1400" dirty="0"/>
              <a:t>, </a:t>
            </a:r>
            <a:r>
              <a:rPr lang="uk-UA" sz="1400" dirty="0" err="1"/>
              <a:t>дворовых</a:t>
            </a:r>
            <a:r>
              <a:rPr lang="uk-UA" sz="1400" dirty="0"/>
              <a:t> </a:t>
            </a:r>
            <a:r>
              <a:rPr lang="uk-UA" sz="1400" dirty="0" err="1"/>
              <a:t>территориях</a:t>
            </a:r>
            <a:r>
              <a:rPr lang="uk-UA" sz="1400" dirty="0"/>
              <a:t>, </a:t>
            </a:r>
            <a:r>
              <a:rPr lang="uk-UA" sz="1400" dirty="0" err="1"/>
              <a:t>местах</a:t>
            </a:r>
            <a:r>
              <a:rPr lang="uk-UA" sz="1400" dirty="0"/>
              <a:t> </a:t>
            </a:r>
            <a:r>
              <a:rPr lang="uk-UA" sz="1400" dirty="0" err="1"/>
              <a:t>скопления</a:t>
            </a:r>
            <a:r>
              <a:rPr lang="uk-UA" sz="1400" dirty="0"/>
              <a:t> людей и </a:t>
            </a:r>
            <a:r>
              <a:rPr lang="uk-UA" sz="1400" dirty="0" err="1"/>
              <a:t>проведения</a:t>
            </a:r>
            <a:r>
              <a:rPr lang="uk-UA" sz="1400" dirty="0"/>
              <a:t> </a:t>
            </a:r>
            <a:r>
              <a:rPr lang="uk-UA" sz="1400" dirty="0" err="1"/>
              <a:t>массовых</a:t>
            </a:r>
            <a:r>
              <a:rPr lang="uk-UA" sz="1400" dirty="0"/>
              <a:t> </a:t>
            </a:r>
            <a:r>
              <a:rPr lang="uk-UA" sz="1400" dirty="0" err="1"/>
              <a:t>мероприятий</a:t>
            </a:r>
            <a:r>
              <a:rPr lang="uk-UA" sz="1400" dirty="0"/>
              <a:t>, </a:t>
            </a:r>
            <a:r>
              <a:rPr lang="uk-UA" sz="1400" dirty="0" err="1"/>
              <a:t>участках</a:t>
            </a:r>
            <a:r>
              <a:rPr lang="uk-UA" sz="1400" dirty="0"/>
              <a:t> </a:t>
            </a:r>
            <a:r>
              <a:rPr lang="uk-UA" sz="1400" dirty="0" err="1"/>
              <a:t>города</a:t>
            </a:r>
            <a:r>
              <a:rPr lang="uk-UA" sz="1400" dirty="0"/>
              <a:t> с </a:t>
            </a:r>
            <a:r>
              <a:rPr lang="uk-UA" sz="1400" dirty="0" err="1"/>
              <a:t>повышенным</a:t>
            </a:r>
            <a:r>
              <a:rPr lang="uk-UA" sz="1400" dirty="0"/>
              <a:t> </a:t>
            </a:r>
            <a:r>
              <a:rPr lang="uk-UA" sz="1400" dirty="0" err="1"/>
              <a:t>криминогенным</a:t>
            </a:r>
            <a:r>
              <a:rPr lang="uk-UA" sz="1400" dirty="0"/>
              <a:t> </a:t>
            </a:r>
            <a:r>
              <a:rPr lang="uk-UA" sz="1400" dirty="0" err="1"/>
              <a:t>показателем</a:t>
            </a:r>
            <a:r>
              <a:rPr lang="uk-UA" sz="1400" dirty="0"/>
              <a:t>; </a:t>
            </a:r>
          </a:p>
          <a:p>
            <a:pPr>
              <a:buFontTx/>
              <a:buChar char="•"/>
            </a:pPr>
            <a:r>
              <a:rPr lang="uk-UA" sz="1400" dirty="0"/>
              <a:t> </a:t>
            </a:r>
            <a:r>
              <a:rPr lang="uk-UA" sz="1400" dirty="0" err="1"/>
              <a:t>создание</a:t>
            </a:r>
            <a:r>
              <a:rPr lang="uk-UA" sz="1400" dirty="0"/>
              <a:t> </a:t>
            </a:r>
            <a:r>
              <a:rPr lang="uk-UA" sz="1400" dirty="0" err="1"/>
              <a:t>мощного</a:t>
            </a:r>
            <a:r>
              <a:rPr lang="uk-UA" sz="1400" dirty="0"/>
              <a:t> </a:t>
            </a:r>
            <a:r>
              <a:rPr lang="uk-UA" sz="1400" dirty="0" err="1"/>
              <a:t>психологического</a:t>
            </a:r>
            <a:r>
              <a:rPr lang="uk-UA" sz="1400" dirty="0"/>
              <a:t> </a:t>
            </a:r>
            <a:r>
              <a:rPr lang="uk-UA" sz="1400" dirty="0" err="1"/>
              <a:t>барьера</a:t>
            </a:r>
            <a:r>
              <a:rPr lang="uk-UA" sz="1400" dirty="0"/>
              <a:t> перед </a:t>
            </a:r>
            <a:r>
              <a:rPr lang="uk-UA" sz="1400" dirty="0" err="1"/>
              <a:t>совершением</a:t>
            </a:r>
            <a:r>
              <a:rPr lang="uk-UA" sz="1400" dirty="0"/>
              <a:t> </a:t>
            </a:r>
            <a:r>
              <a:rPr lang="uk-UA" sz="1400" dirty="0" err="1"/>
              <a:t>правонарушений</a:t>
            </a:r>
            <a:r>
              <a:rPr lang="uk-UA" sz="1400" dirty="0"/>
              <a:t> в </a:t>
            </a:r>
            <a:r>
              <a:rPr lang="uk-UA" sz="1400" dirty="0" err="1"/>
              <a:t>общественных</a:t>
            </a:r>
            <a:r>
              <a:rPr lang="uk-UA" sz="1400" dirty="0"/>
              <a:t> </a:t>
            </a:r>
            <a:r>
              <a:rPr lang="uk-UA" sz="1400" dirty="0" err="1"/>
              <a:t>местах</a:t>
            </a:r>
            <a:r>
              <a:rPr lang="en-US" sz="1400" dirty="0"/>
              <a:t>;</a:t>
            </a:r>
            <a:endParaRPr lang="uk-UA" sz="1400" dirty="0"/>
          </a:p>
          <a:p>
            <a:pPr>
              <a:buFontTx/>
              <a:buChar char="•"/>
            </a:pPr>
            <a:r>
              <a:rPr lang="uk-UA" sz="1400" dirty="0"/>
              <a:t> </a:t>
            </a:r>
            <a:r>
              <a:rPr lang="uk-UA" sz="1400" dirty="0" err="1"/>
              <a:t>способствовать</a:t>
            </a:r>
            <a:r>
              <a:rPr lang="uk-UA" sz="1400" dirty="0"/>
              <a:t> </a:t>
            </a:r>
            <a:r>
              <a:rPr lang="uk-UA" sz="1400" dirty="0" err="1"/>
              <a:t>своевременному</a:t>
            </a:r>
            <a:r>
              <a:rPr lang="uk-UA" sz="1400" dirty="0"/>
              <a:t> </a:t>
            </a:r>
            <a:r>
              <a:rPr lang="uk-UA" sz="1400" dirty="0" err="1"/>
              <a:t>выявлению</a:t>
            </a:r>
            <a:r>
              <a:rPr lang="uk-UA" sz="1400" dirty="0"/>
              <a:t> </a:t>
            </a:r>
            <a:r>
              <a:rPr lang="uk-UA" sz="1400" dirty="0" err="1"/>
              <a:t>преступлений</a:t>
            </a:r>
            <a:r>
              <a:rPr lang="uk-UA" sz="1400" dirty="0"/>
              <a:t> и </a:t>
            </a:r>
            <a:r>
              <a:rPr lang="uk-UA" sz="1400" dirty="0" err="1"/>
              <a:t>правонарушений</a:t>
            </a:r>
            <a:r>
              <a:rPr lang="uk-UA" sz="1400" dirty="0"/>
              <a:t> для </a:t>
            </a:r>
            <a:r>
              <a:rPr lang="uk-UA" sz="1400" dirty="0" err="1"/>
              <a:t>немедленного</a:t>
            </a:r>
            <a:r>
              <a:rPr lang="uk-UA" sz="1400" dirty="0"/>
              <a:t> </a:t>
            </a:r>
            <a:r>
              <a:rPr lang="uk-UA" sz="1400" dirty="0" err="1"/>
              <a:t>реагирования</a:t>
            </a:r>
            <a:r>
              <a:rPr lang="uk-UA" sz="1400" dirty="0"/>
              <a:t>; </a:t>
            </a:r>
          </a:p>
          <a:p>
            <a:pPr>
              <a:buFontTx/>
              <a:buChar char="•"/>
            </a:pPr>
            <a:r>
              <a:rPr lang="uk-UA" sz="1400" dirty="0"/>
              <a:t> </a:t>
            </a:r>
            <a:r>
              <a:rPr lang="uk-UA" sz="1400" dirty="0" err="1"/>
              <a:t>осуществлять</a:t>
            </a:r>
            <a:r>
              <a:rPr lang="uk-UA" sz="1400" dirty="0"/>
              <a:t> контроль </a:t>
            </a:r>
            <a:r>
              <a:rPr lang="uk-UA" sz="1400" dirty="0" err="1"/>
              <a:t>дорожно-транспортной</a:t>
            </a:r>
            <a:r>
              <a:rPr lang="uk-UA" sz="1400" dirty="0"/>
              <a:t> обстановки; </a:t>
            </a:r>
          </a:p>
          <a:p>
            <a:pPr>
              <a:buFontTx/>
              <a:buChar char="•"/>
            </a:pPr>
            <a:r>
              <a:rPr lang="uk-UA" sz="1400" dirty="0"/>
              <a:t> </a:t>
            </a:r>
            <a:r>
              <a:rPr lang="uk-UA" sz="1400" dirty="0" err="1"/>
              <a:t>фиксировать</a:t>
            </a:r>
            <a:r>
              <a:rPr lang="uk-UA" sz="1400" dirty="0"/>
              <a:t> </a:t>
            </a:r>
            <a:r>
              <a:rPr lang="uk-UA" sz="1400" dirty="0" err="1"/>
              <a:t>возникновение</a:t>
            </a:r>
            <a:r>
              <a:rPr lang="uk-UA" sz="1400" dirty="0"/>
              <a:t> </a:t>
            </a:r>
            <a:r>
              <a:rPr lang="uk-UA" sz="1400" dirty="0" err="1"/>
              <a:t>чрезвычайных</a:t>
            </a:r>
            <a:r>
              <a:rPr lang="uk-UA" sz="1400" dirty="0"/>
              <a:t> и </a:t>
            </a:r>
            <a:r>
              <a:rPr lang="uk-UA" sz="1400" dirty="0" err="1"/>
              <a:t>потенциально</a:t>
            </a:r>
            <a:r>
              <a:rPr lang="uk-UA" sz="1400" dirty="0"/>
              <a:t> </a:t>
            </a:r>
            <a:r>
              <a:rPr lang="uk-UA" sz="1400" dirty="0" err="1"/>
              <a:t>опасных</a:t>
            </a:r>
            <a:r>
              <a:rPr lang="uk-UA" sz="1400" dirty="0"/>
              <a:t> </a:t>
            </a:r>
            <a:r>
              <a:rPr lang="uk-UA" sz="1400" dirty="0" err="1"/>
              <a:t>ситуаций</a:t>
            </a:r>
            <a:r>
              <a:rPr lang="uk-UA" sz="1400" dirty="0"/>
              <a:t> и др. </a:t>
            </a:r>
          </a:p>
          <a:p>
            <a:pPr>
              <a:buFontTx/>
              <a:buChar char="•"/>
            </a:pPr>
            <a:r>
              <a:rPr lang="uk-UA" sz="1400" dirty="0"/>
              <a:t> контроль </a:t>
            </a:r>
            <a:r>
              <a:rPr lang="uk-UA" sz="1400" dirty="0" err="1"/>
              <a:t>сферы</a:t>
            </a:r>
            <a:r>
              <a:rPr lang="uk-UA" sz="1400" dirty="0"/>
              <a:t> </a:t>
            </a:r>
            <a:r>
              <a:rPr lang="uk-UA" sz="1400" dirty="0" err="1"/>
              <a:t>коммунального</a:t>
            </a:r>
            <a:r>
              <a:rPr lang="uk-UA" sz="1400" dirty="0"/>
              <a:t> </a:t>
            </a:r>
            <a:r>
              <a:rPr lang="uk-UA" sz="1400" dirty="0" err="1"/>
              <a:t>хозяйства</a:t>
            </a:r>
            <a:r>
              <a:rPr lang="uk-UA" sz="1400" dirty="0"/>
              <a:t> (</a:t>
            </a:r>
            <a:r>
              <a:rPr lang="uk-UA" sz="1400" dirty="0" err="1"/>
              <a:t>упавшие</a:t>
            </a:r>
            <a:r>
              <a:rPr lang="uk-UA" sz="1400" dirty="0"/>
              <a:t> </a:t>
            </a:r>
            <a:r>
              <a:rPr lang="uk-UA" sz="1400" dirty="0" err="1"/>
              <a:t>деревья</a:t>
            </a:r>
            <a:r>
              <a:rPr lang="uk-UA" sz="1400" dirty="0"/>
              <a:t>, </a:t>
            </a:r>
            <a:r>
              <a:rPr lang="uk-UA" sz="1400" dirty="0" err="1"/>
              <a:t>перегоревшие</a:t>
            </a:r>
            <a:r>
              <a:rPr lang="uk-UA" sz="1400" dirty="0"/>
              <a:t> лампочки и др.)</a:t>
            </a:r>
          </a:p>
          <a:p>
            <a:endParaRPr lang="uk-UA" sz="1400" dirty="0"/>
          </a:p>
          <a:p>
            <a:r>
              <a:rPr lang="uk-UA" sz="1200" dirty="0" err="1"/>
              <a:t>Кроме</a:t>
            </a:r>
            <a:r>
              <a:rPr lang="uk-UA" sz="1200" dirty="0"/>
              <a:t> того, </a:t>
            </a:r>
            <a:r>
              <a:rPr lang="uk-UA" sz="1200" dirty="0" err="1"/>
              <a:t>внедрение</a:t>
            </a:r>
            <a:r>
              <a:rPr lang="uk-UA" sz="1200" dirty="0"/>
              <a:t> </a:t>
            </a:r>
            <a:r>
              <a:rPr lang="uk-UA" sz="1200" dirty="0" err="1"/>
              <a:t>городских</a:t>
            </a:r>
            <a:r>
              <a:rPr lang="uk-UA" sz="1200" dirty="0"/>
              <a:t> систем </a:t>
            </a:r>
            <a:r>
              <a:rPr lang="uk-UA" sz="1200" dirty="0" err="1"/>
              <a:t>видеонаблюдения</a:t>
            </a:r>
            <a:r>
              <a:rPr lang="uk-UA" sz="1200" dirty="0"/>
              <a:t> </a:t>
            </a:r>
            <a:r>
              <a:rPr lang="uk-UA" sz="1200" dirty="0" err="1"/>
              <a:t>способствует</a:t>
            </a:r>
            <a:r>
              <a:rPr lang="uk-UA" sz="1200" dirty="0"/>
              <a:t> </a:t>
            </a:r>
            <a:r>
              <a:rPr lang="uk-UA" sz="1200" dirty="0" err="1"/>
              <a:t>повышению</a:t>
            </a:r>
            <a:r>
              <a:rPr lang="uk-UA" sz="1200" dirty="0"/>
              <a:t> </a:t>
            </a:r>
            <a:r>
              <a:rPr lang="uk-UA" sz="1200" dirty="0" err="1"/>
              <a:t>эффективности</a:t>
            </a:r>
            <a:r>
              <a:rPr lang="uk-UA" sz="1200" dirty="0"/>
              <a:t> </a:t>
            </a:r>
            <a:r>
              <a:rPr lang="uk-UA" sz="1200" dirty="0" err="1"/>
              <a:t>работы</a:t>
            </a:r>
            <a:r>
              <a:rPr lang="uk-UA" sz="1200" dirty="0"/>
              <a:t> </a:t>
            </a:r>
            <a:r>
              <a:rPr lang="uk-UA" sz="1200" dirty="0" err="1"/>
              <a:t>правоохранительных</a:t>
            </a:r>
            <a:r>
              <a:rPr lang="uk-UA" sz="1200" dirty="0"/>
              <a:t> </a:t>
            </a:r>
            <a:r>
              <a:rPr lang="uk-UA" sz="1200" dirty="0" err="1"/>
              <a:t>органов</a:t>
            </a:r>
            <a:r>
              <a:rPr lang="uk-UA" sz="1200" dirty="0"/>
              <a:t> по </a:t>
            </a:r>
            <a:r>
              <a:rPr lang="uk-UA" sz="1200" dirty="0" err="1"/>
              <a:t>раскрытию</a:t>
            </a:r>
            <a:r>
              <a:rPr lang="uk-UA" sz="1200" dirty="0"/>
              <a:t> и </a:t>
            </a:r>
            <a:r>
              <a:rPr lang="uk-UA" sz="1200" dirty="0" err="1"/>
              <a:t>расследованию</a:t>
            </a:r>
            <a:r>
              <a:rPr lang="uk-UA" sz="1200" dirty="0"/>
              <a:t> </a:t>
            </a:r>
            <a:r>
              <a:rPr lang="uk-UA" sz="1200" dirty="0" err="1"/>
              <a:t>преступлений</a:t>
            </a:r>
            <a:r>
              <a:rPr lang="uk-UA" sz="1200" dirty="0"/>
              <a:t> в </a:t>
            </a:r>
            <a:r>
              <a:rPr lang="uk-UA" sz="1200" dirty="0" err="1"/>
              <a:t>результате</a:t>
            </a:r>
            <a:r>
              <a:rPr lang="uk-UA" sz="1200" dirty="0"/>
              <a:t> </a:t>
            </a:r>
            <a:r>
              <a:rPr lang="uk-UA" sz="1200" dirty="0" err="1"/>
              <a:t>использования</a:t>
            </a:r>
            <a:r>
              <a:rPr lang="uk-UA" sz="1200" dirty="0"/>
              <a:t> </a:t>
            </a:r>
            <a:r>
              <a:rPr lang="uk-UA" sz="1200" dirty="0" err="1"/>
              <a:t>архивов</a:t>
            </a:r>
            <a:r>
              <a:rPr lang="uk-UA" sz="1200" dirty="0"/>
              <a:t> </a:t>
            </a:r>
            <a:r>
              <a:rPr lang="uk-UA" sz="1200" dirty="0" err="1"/>
              <a:t>видеоинформации</a:t>
            </a:r>
            <a:r>
              <a:rPr lang="uk-UA" sz="1200" dirty="0"/>
              <a:t>, </a:t>
            </a:r>
            <a:r>
              <a:rPr lang="uk-UA" sz="1200" dirty="0" err="1"/>
              <a:t>восстановления</a:t>
            </a:r>
            <a:r>
              <a:rPr lang="uk-UA" sz="1200" dirty="0"/>
              <a:t> хода </a:t>
            </a:r>
            <a:r>
              <a:rPr lang="uk-UA" sz="1200" dirty="0" err="1"/>
              <a:t>событий</a:t>
            </a:r>
            <a:r>
              <a:rPr lang="uk-UA" sz="1200" dirty="0"/>
              <a:t> на </a:t>
            </a:r>
            <a:r>
              <a:rPr lang="uk-UA" sz="1200" dirty="0" err="1"/>
              <a:t>основе</a:t>
            </a:r>
            <a:r>
              <a:rPr lang="uk-UA" sz="1200" dirty="0"/>
              <a:t> </a:t>
            </a:r>
            <a:r>
              <a:rPr lang="uk-UA" sz="1200" dirty="0" err="1"/>
              <a:t>записанных</a:t>
            </a:r>
            <a:r>
              <a:rPr lang="uk-UA" sz="1200" dirty="0"/>
              <a:t> </a:t>
            </a:r>
            <a:r>
              <a:rPr lang="uk-UA" sz="1200" dirty="0" err="1"/>
              <a:t>видеоматериалов</a:t>
            </a:r>
            <a:r>
              <a:rPr lang="uk-UA" sz="1200" dirty="0"/>
              <a:t>, оперативного </a:t>
            </a:r>
            <a:r>
              <a:rPr lang="uk-UA" sz="1200" dirty="0" err="1"/>
              <a:t>доступа</a:t>
            </a:r>
            <a:r>
              <a:rPr lang="uk-UA" sz="1200" dirty="0"/>
              <a:t> к </a:t>
            </a:r>
            <a:r>
              <a:rPr lang="uk-UA" sz="1200" dirty="0" err="1"/>
              <a:t>данным</a:t>
            </a:r>
            <a:r>
              <a:rPr lang="uk-UA" sz="1200" dirty="0"/>
              <a:t> при </a:t>
            </a:r>
            <a:r>
              <a:rPr lang="uk-UA" sz="1200" dirty="0" err="1"/>
              <a:t>возникновении</a:t>
            </a:r>
            <a:r>
              <a:rPr lang="uk-UA" sz="1200" dirty="0"/>
              <a:t> </a:t>
            </a:r>
            <a:r>
              <a:rPr lang="uk-UA" sz="1200" dirty="0" err="1"/>
              <a:t>потенциально</a:t>
            </a:r>
            <a:r>
              <a:rPr lang="uk-UA" sz="1200" dirty="0"/>
              <a:t> </a:t>
            </a:r>
            <a:r>
              <a:rPr lang="uk-UA" sz="1200" dirty="0" err="1"/>
              <a:t>опасных</a:t>
            </a:r>
            <a:r>
              <a:rPr lang="uk-UA" sz="1200" dirty="0"/>
              <a:t> </a:t>
            </a:r>
            <a:r>
              <a:rPr lang="uk-UA" sz="1200" dirty="0" err="1"/>
              <a:t>ситуаций</a:t>
            </a:r>
            <a:r>
              <a:rPr lang="uk-UA" sz="1200" dirty="0"/>
              <a:t> на </a:t>
            </a:r>
            <a:r>
              <a:rPr lang="uk-UA" sz="1200" dirty="0" err="1"/>
              <a:t>улицах</a:t>
            </a:r>
            <a:r>
              <a:rPr lang="uk-UA" sz="1200" dirty="0"/>
              <a:t> и </a:t>
            </a:r>
            <a:r>
              <a:rPr lang="uk-UA" sz="1200" dirty="0" err="1"/>
              <a:t>магистралях</a:t>
            </a:r>
            <a:r>
              <a:rPr lang="uk-UA" sz="1200" dirty="0"/>
              <a:t> </a:t>
            </a:r>
            <a:r>
              <a:rPr lang="uk-UA" sz="1200" dirty="0" err="1"/>
              <a:t>города</a:t>
            </a:r>
            <a:r>
              <a:rPr lang="uk-UA" sz="1200" dirty="0"/>
              <a:t>, </a:t>
            </a:r>
            <a:r>
              <a:rPr lang="uk-UA" sz="1200" dirty="0" err="1"/>
              <a:t>различных</a:t>
            </a:r>
            <a:r>
              <a:rPr lang="uk-UA" sz="1200" dirty="0"/>
              <a:t> </a:t>
            </a:r>
            <a:r>
              <a:rPr lang="uk-UA" sz="1200" dirty="0" err="1"/>
              <a:t>объектах</a:t>
            </a:r>
            <a:r>
              <a:rPr lang="uk-UA" sz="1200" dirty="0"/>
              <a:t> </a:t>
            </a:r>
            <a:r>
              <a:rPr lang="uk-UA" sz="1200" dirty="0" err="1"/>
              <a:t>его</a:t>
            </a:r>
            <a:r>
              <a:rPr lang="uk-UA" sz="1200" dirty="0"/>
              <a:t> </a:t>
            </a:r>
            <a:r>
              <a:rPr lang="uk-UA" sz="1200" dirty="0" err="1"/>
              <a:t>инфраструктуры</a:t>
            </a:r>
            <a:r>
              <a:rPr lang="uk-UA" sz="1200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Городское видеонаблюдение, </a:t>
            </a:r>
            <a:r>
              <a:rPr lang="ru-RU" sz="3200">
                <a:solidFill>
                  <a:srgbClr val="FF0000"/>
                </a:solidFill>
              </a:rPr>
              <a:t>стандартная </a:t>
            </a:r>
            <a:r>
              <a:rPr lang="ru-RU" sz="3200">
                <a:solidFill>
                  <a:schemeClr val="tx1"/>
                </a:solidFill>
              </a:rPr>
              <a:t>схема организации</a:t>
            </a:r>
            <a:endParaRPr lang="uk-UA" sz="3200">
              <a:solidFill>
                <a:schemeClr val="tx1"/>
              </a:solidFill>
            </a:endParaRPr>
          </a:p>
        </p:txBody>
      </p:sp>
      <p:pic>
        <p:nvPicPr>
          <p:cNvPr id="14341" name="Picture 5" descr="img1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4341812" cy="5113338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148263" y="1412875"/>
            <a:ext cx="38163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 b="1"/>
              <a:t>Единая цифровая сеть передачи данных</a:t>
            </a:r>
            <a:r>
              <a:rPr lang="uk-UA" sz="1400"/>
              <a:t>. Система Строится на основе мультисервисной цифровой сети передачи данных по протоколу — TCP/IP. </a:t>
            </a:r>
            <a:endParaRPr lang="uk-UA" sz="1400" b="1"/>
          </a:p>
          <a:p>
            <a:r>
              <a:rPr lang="uk-UA" sz="1400" b="1"/>
              <a:t>Сервер архивации и хранения видео данных (видео сервер)</a:t>
            </a:r>
            <a:r>
              <a:rPr lang="uk-UA" sz="1400"/>
              <a:t>. Видеопотоки от видеокамер, поступают на сервер, где присходит их запись и дальнейшее хранение.</a:t>
            </a:r>
            <a:endParaRPr lang="uk-UA" sz="1400" b="1"/>
          </a:p>
          <a:p>
            <a:r>
              <a:rPr lang="uk-UA" sz="1400" b="1"/>
              <a:t>Центры наблюдения</a:t>
            </a:r>
            <a:r>
              <a:rPr lang="uk-UA" sz="1400"/>
              <a:t>. Система предполагает наличие различных центров наблюдения. Центры наблюдения могут формироваться по территориально-ведомственному признаку. Например, милиция, ГИБДД, МЧС и другие службы могут иметь свои собственные районные и городские центры наблюдения. При этом все центры в соответствии со своими полномочиями имеют доступ к видеоинформации реального времени и к архивным записям. </a:t>
            </a:r>
            <a:endParaRPr lang="uk-UA" sz="1400" b="1"/>
          </a:p>
          <a:p>
            <a:r>
              <a:rPr lang="uk-UA" sz="1400" b="1"/>
              <a:t>Единое управление</a:t>
            </a:r>
            <a:r>
              <a:rPr lang="uk-UA" sz="1400"/>
              <a:t>. Несмотря на множественность центров наблюдения, в системе реализована возможность единого централизованного управления.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ru-RU" sz="3200"/>
              <a:t>Городское видеонаблюдение</a:t>
            </a:r>
            <a:r>
              <a:rPr lang="ru-RU" sz="4000"/>
              <a:t> </a:t>
            </a:r>
            <a:r>
              <a:rPr lang="ru-RU" sz="3200"/>
              <a:t>оценка</a:t>
            </a:r>
            <a:r>
              <a:rPr lang="ru-RU" sz="4000"/>
              <a:t> </a:t>
            </a:r>
            <a:r>
              <a:rPr lang="ru-RU" sz="3200"/>
              <a:t>эфективности </a:t>
            </a:r>
            <a:r>
              <a:rPr lang="ru-RU" sz="3200">
                <a:solidFill>
                  <a:srgbClr val="FF0000"/>
                </a:solidFill>
              </a:rPr>
              <a:t>стандартного</a:t>
            </a:r>
            <a:r>
              <a:rPr lang="ru-RU" sz="3200"/>
              <a:t> подхода</a:t>
            </a:r>
            <a:r>
              <a:rPr lang="ru-RU" sz="4000"/>
              <a:t> </a:t>
            </a:r>
            <a:endParaRPr lang="uk-UA" sz="40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1188" y="2205038"/>
            <a:ext cx="8229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9538" y="1482725"/>
            <a:ext cx="9034462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400"/>
              <a:t>Больше всего критике подвергаются: установка 4.2 миллионов видеокамер в Великобритании, как самый масштабный эксперимент в мире. Монтаж 70 тысяч камер в Москве, как самый крупный российский проект.</a:t>
            </a:r>
          </a:p>
          <a:p>
            <a:r>
              <a:rPr lang="uk-UA" sz="1400"/>
              <a:t>Так в Великобритании участие записей с видеокамер сыграло какую-либо роль лишь в 3% судебных дел (заключение detective chief inspector Mike Neville of New Scotland Yard), несмотря на то, что плотность установки видеокамер в этой стране самая высокая в мире. В Москве видеозаписи оказались полезными только в 0.5% судебных дел, (по информации председателя Комиссии по безопасности МГД Инны Святенко).</a:t>
            </a:r>
          </a:p>
          <a:p>
            <a:r>
              <a:rPr lang="uk-UA" sz="1400"/>
              <a:t>С точки зрения психофизиологии, один оператор может одновременно наблюдать 6-ть объектов в течении ограниченного времени.</a:t>
            </a:r>
            <a:r>
              <a:rPr lang="uk-UA"/>
              <a:t> </a:t>
            </a:r>
            <a:r>
              <a:rPr lang="uk-UA" sz="1400"/>
              <a:t>В этом случае достигается наибольшая эфективность.</a:t>
            </a:r>
          </a:p>
          <a:p>
            <a:r>
              <a:rPr lang="uk-UA" sz="1400"/>
              <a:t>Помимо этого, график работы операторов должен быть более гибким, чем нахождение за монитором 24 часа подряд.</a:t>
            </a:r>
            <a:r>
              <a:rPr lang="uk-UA"/>
              <a:t> </a:t>
            </a:r>
            <a:endParaRPr lang="uk-UA" sz="1400"/>
          </a:p>
          <a:p>
            <a:r>
              <a:rPr lang="uk-UA" sz="1400"/>
              <a:t>Кроме того, согласно опыту эксплуатации систем видеонаблюдения в Великобритании, необходимо не только достойно оплачивать труд оператора, но ещё и стимулировать его к достижению лучшего результата, в том числе предоставляя возможность карьерного роста.</a:t>
            </a:r>
            <a:r>
              <a:rPr lang="uk-UA"/>
              <a:t> </a:t>
            </a:r>
          </a:p>
          <a:p>
            <a:r>
              <a:rPr lang="uk-UA" sz="1400"/>
              <a:t>Если целью системы является эффективная работа по предотвращению правонарушений, то при реализации регионального проекта на 1000 видеокамер, необходимо организовать 166 компьютеризированных рабочих мест и предложить приличную зарплату 666-ти сотрудникам.</a:t>
            </a:r>
          </a:p>
          <a:p>
            <a:r>
              <a:rPr lang="uk-UA" sz="1400"/>
              <a:t>Видеопотоки от видеокамер, поступают на сервер архивации и хранения видео данных (видео сервер), где присходит их запись и дальнейшее хранение. Что произойдет если пропадет канал связи, видеоинформация будет потеряна. Средства затраченные на покупку серверов и организацию их бесперебойной работы окажутся неэфективными.</a:t>
            </a:r>
            <a:r>
              <a:rPr lang="uk-UA"/>
              <a:t> </a:t>
            </a:r>
            <a:r>
              <a:rPr lang="uk-UA" sz="14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Городское видеонаблюдение </a:t>
            </a:r>
            <a:r>
              <a:rPr lang="ru-RU" sz="3200">
                <a:solidFill>
                  <a:srgbClr val="FF0000"/>
                </a:solidFill>
              </a:rPr>
              <a:t>нестандартный</a:t>
            </a:r>
            <a:r>
              <a:rPr lang="ru-RU" sz="3200"/>
              <a:t> подход</a:t>
            </a:r>
            <a:endParaRPr lang="uk-UA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uk-UA" sz="1800" dirty="0" err="1"/>
              <a:t>Создание</a:t>
            </a:r>
            <a:r>
              <a:rPr lang="uk-UA" sz="1800" dirty="0"/>
              <a:t> </a:t>
            </a:r>
            <a:r>
              <a:rPr lang="uk-UA" sz="1800" dirty="0" err="1"/>
              <a:t>мощного</a:t>
            </a:r>
            <a:r>
              <a:rPr lang="uk-UA" sz="1800" dirty="0"/>
              <a:t> </a:t>
            </a:r>
            <a:r>
              <a:rPr lang="uk-UA" sz="1800" dirty="0" err="1"/>
              <a:t>Интернет</a:t>
            </a:r>
            <a:r>
              <a:rPr lang="uk-UA" sz="1800" dirty="0"/>
              <a:t> </a:t>
            </a:r>
            <a:r>
              <a:rPr lang="uk-UA" sz="1800" dirty="0" err="1"/>
              <a:t>ресурса</a:t>
            </a:r>
            <a:r>
              <a:rPr lang="uk-UA" sz="1800" dirty="0"/>
              <a:t>, </a:t>
            </a:r>
            <a:r>
              <a:rPr lang="uk-UA" sz="1800" dirty="0" err="1"/>
              <a:t>благодаря</a:t>
            </a:r>
            <a:r>
              <a:rPr lang="uk-UA" sz="1800" dirty="0"/>
              <a:t> </a:t>
            </a:r>
            <a:r>
              <a:rPr lang="uk-UA" sz="1800" dirty="0" err="1"/>
              <a:t>которому</a:t>
            </a:r>
            <a:r>
              <a:rPr lang="uk-UA" sz="1800" dirty="0"/>
              <a:t>, </a:t>
            </a:r>
            <a:r>
              <a:rPr lang="uk-UA" sz="1800" dirty="0" err="1"/>
              <a:t>посетители</a:t>
            </a:r>
            <a:r>
              <a:rPr lang="uk-UA" sz="1800" dirty="0"/>
              <a:t> </a:t>
            </a:r>
            <a:r>
              <a:rPr lang="uk-UA" sz="1800" dirty="0" err="1"/>
              <a:t>сайта</a:t>
            </a:r>
            <a:r>
              <a:rPr lang="uk-UA" sz="1800" dirty="0"/>
              <a:t> </a:t>
            </a:r>
            <a:r>
              <a:rPr lang="uk-UA" sz="1800" dirty="0" err="1"/>
              <a:t>смогут</a:t>
            </a:r>
            <a:r>
              <a:rPr lang="uk-UA" sz="1800" dirty="0"/>
              <a:t> в </a:t>
            </a:r>
            <a:r>
              <a:rPr lang="uk-UA" sz="1800" dirty="0" err="1"/>
              <a:t>реальном</a:t>
            </a:r>
            <a:r>
              <a:rPr lang="uk-UA" sz="1800" dirty="0"/>
              <a:t> </a:t>
            </a:r>
            <a:r>
              <a:rPr lang="uk-UA" sz="1800" dirty="0" err="1"/>
              <a:t>времени</a:t>
            </a:r>
            <a:r>
              <a:rPr lang="uk-UA" sz="1800" dirty="0"/>
              <a:t> </a:t>
            </a:r>
            <a:r>
              <a:rPr lang="uk-UA" sz="1800" dirty="0" err="1"/>
              <a:t>из</a:t>
            </a:r>
            <a:r>
              <a:rPr lang="uk-UA" sz="1800" dirty="0"/>
              <a:t> </a:t>
            </a:r>
            <a:r>
              <a:rPr lang="uk-UA" sz="1800" dirty="0" err="1"/>
              <a:t>любой</a:t>
            </a:r>
            <a:r>
              <a:rPr lang="uk-UA" sz="1800" dirty="0"/>
              <a:t> точки мира получить доступ для </a:t>
            </a:r>
            <a:r>
              <a:rPr lang="uk-UA" sz="1800" dirty="0" err="1"/>
              <a:t>просмотра</a:t>
            </a:r>
            <a:r>
              <a:rPr lang="uk-UA" sz="1800" dirty="0"/>
              <a:t> </a:t>
            </a:r>
            <a:r>
              <a:rPr lang="uk-UA" sz="1800" dirty="0" err="1"/>
              <a:t>видеоизображения</a:t>
            </a:r>
            <a:r>
              <a:rPr lang="uk-UA" sz="1800" dirty="0"/>
              <a:t> с камер </a:t>
            </a:r>
            <a:r>
              <a:rPr lang="uk-UA" sz="1800" dirty="0" err="1"/>
              <a:t>установленн</a:t>
            </a:r>
            <a:r>
              <a:rPr lang="ru-RU" sz="1800" dirty="0" err="1"/>
              <a:t>ых</a:t>
            </a:r>
            <a:r>
              <a:rPr lang="uk-UA" sz="1800" dirty="0"/>
              <a:t> в </a:t>
            </a:r>
            <a:r>
              <a:rPr lang="uk-UA" sz="1800" dirty="0" err="1"/>
              <a:t>любом</a:t>
            </a:r>
            <a:r>
              <a:rPr lang="uk-UA" sz="1800" dirty="0"/>
              <a:t> </a:t>
            </a:r>
            <a:r>
              <a:rPr lang="uk-UA" sz="1800" dirty="0" err="1"/>
              <a:t>месте</a:t>
            </a:r>
            <a:r>
              <a:rPr lang="uk-UA" sz="1800" dirty="0"/>
              <a:t>, </a:t>
            </a:r>
            <a:r>
              <a:rPr lang="uk-UA" sz="1800" dirty="0" err="1"/>
              <a:t>где</a:t>
            </a:r>
            <a:r>
              <a:rPr lang="uk-UA" sz="1800" dirty="0"/>
              <a:t> </a:t>
            </a:r>
            <a:r>
              <a:rPr lang="uk-UA" sz="1800" dirty="0" err="1"/>
              <a:t>это</a:t>
            </a:r>
            <a:r>
              <a:rPr lang="uk-UA" sz="1800" dirty="0"/>
              <a:t> </a:t>
            </a:r>
            <a:r>
              <a:rPr lang="uk-UA" sz="1800" dirty="0" err="1"/>
              <a:t>необходимо</a:t>
            </a:r>
            <a:r>
              <a:rPr lang="uk-UA" sz="1800" dirty="0"/>
              <a:t>.</a:t>
            </a:r>
          </a:p>
          <a:p>
            <a:pPr>
              <a:spcBef>
                <a:spcPct val="0"/>
              </a:spcBef>
            </a:pPr>
            <a:r>
              <a:rPr lang="ru-RU" sz="1800" dirty="0" smtClean="0"/>
              <a:t>Каждый </a:t>
            </a:r>
            <a:r>
              <a:rPr lang="ru-RU" sz="1800" dirty="0"/>
              <a:t>пользователь или организация будет иметь свой персональный пароль, после ввода которого, получать доступ к определенным камерам.</a:t>
            </a:r>
          </a:p>
          <a:p>
            <a:pPr>
              <a:spcBef>
                <a:spcPct val="0"/>
              </a:spcBef>
            </a:pPr>
            <a:r>
              <a:rPr lang="ru-RU" sz="1800" dirty="0"/>
              <a:t>Возможность подключения к системе камер уже установленных в магазинах, гостиницах на улицах.</a:t>
            </a:r>
          </a:p>
          <a:p>
            <a:pPr>
              <a:spcBef>
                <a:spcPct val="0"/>
              </a:spcBef>
            </a:pPr>
            <a:endParaRPr lang="uk-UA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z="3200"/>
              <a:t>Описание услуги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55650" y="825500"/>
            <a:ext cx="79930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r>
              <a:rPr lang="uk-UA"/>
              <a:t>Идея данного проекта предполагает создание мощного Интернет ресурса, благодаря которому, посетители сайта смогут в реальном времени из любой точки мира получить доступ для просмотра видеоизображения с камер установленн</a:t>
            </a:r>
            <a:r>
              <a:rPr lang="ru-RU"/>
              <a:t>ых</a:t>
            </a:r>
            <a:r>
              <a:rPr lang="uk-UA"/>
              <a:t> в любом месте, где это необходимо.</a:t>
            </a:r>
          </a:p>
          <a:p>
            <a:pPr indent="449263" algn="ctr"/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7129462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/>
              <a:t>Интересы владельцев бизнеса</a:t>
            </a:r>
            <a:endParaRPr lang="uk-UA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400"/>
              <a:t>Первое преимущество объединения рессурсов лежит на самой поверхности – это экономия на оборудовании при оснащении сопряжённых территорий. Например, магазины, расположенные в пределах одного квартала, могут пользоваться общими уличными камерами.</a:t>
            </a:r>
          </a:p>
          <a:p>
            <a:pPr>
              <a:lnSpc>
                <a:spcPct val="80000"/>
              </a:lnSpc>
            </a:pPr>
            <a:r>
              <a:rPr lang="uk-UA" sz="1400"/>
              <a:t>Далее, среди прочих существуют территории, физическая охрана которых является экономически нецелесообразной. Контроль за ними можно передать на пульт, например, местного центра наблюдения. Это важный момент с точки зрения общественной безопасности, - наиболее криминальными являются именно те территории, за которыми по какой-либо причине не следит их собственник (в том числе и в первую очередь - государство).</a:t>
            </a:r>
          </a:p>
          <a:p>
            <a:pPr>
              <a:lnSpc>
                <a:spcPct val="80000"/>
              </a:lnSpc>
            </a:pPr>
            <a:r>
              <a:rPr lang="uk-UA" sz="1400"/>
              <a:t>Ну и главный момент – локальная система эффективна до того момента, пока на ней осуществляется деятельность в штатном режиме работы. При возникновении нештатной ситуации, например, пожара или ограбления, включение локальной системы в общую систему позволяет максимально быстро передать контроль над территорией тому, для кого сложившаяся экстремальная ситуация, является рабочей – МЧС, МВД, СБУ. Это существенно влияет на сокращение материальных и людских потерь.</a:t>
            </a:r>
          </a:p>
          <a:p>
            <a:pPr>
              <a:lnSpc>
                <a:spcPct val="80000"/>
              </a:lnSpc>
            </a:pPr>
            <a:r>
              <a:rPr lang="uk-UA" sz="1400"/>
              <a:t>Собственник локальной системы может получать экономию денежных средств и сохранение своего покоя, если по окончании рабочего дня у него есть возможность передать контроль над своей территорией, например, на пульт видеонаблюдения вневедомственной охраны. В конце-концов, он может просто самостоятельно осуществлять видеонаблюдение, например, за своим офисом, находясь на даче. </a:t>
            </a:r>
          </a:p>
          <a:p>
            <a:pPr>
              <a:lnSpc>
                <a:spcPct val="80000"/>
              </a:lnSpc>
            </a:pPr>
            <a:r>
              <a:rPr lang="uk-UA" sz="1400"/>
              <a:t>Отдельно стоит заметить, что объединение систем является сдерживающим фактором от злоупотреблений представителями различных контролирующих служб, – всегда можно удалённо наблюдать и записывать ход проведения различных «внеплановых проверок». </a:t>
            </a:r>
          </a:p>
          <a:p>
            <a:pPr>
              <a:lnSpc>
                <a:spcPct val="80000"/>
              </a:lnSpc>
            </a:pPr>
            <a:r>
              <a:rPr lang="ru-RU" sz="1400"/>
              <a:t>Так же не следует упускать возможность использования видео в целях продвижения своего бизнеса.</a:t>
            </a:r>
            <a:endParaRPr lang="uk-UA" sz="1400"/>
          </a:p>
          <a:p>
            <a:pPr>
              <a:lnSpc>
                <a:spcPct val="80000"/>
              </a:lnSpc>
            </a:pPr>
            <a:endParaRPr lang="uk-UA" sz="1000"/>
          </a:p>
          <a:p>
            <a:pPr>
              <a:lnSpc>
                <a:spcPct val="80000"/>
              </a:lnSpc>
              <a:buFontTx/>
              <a:buNone/>
            </a:pPr>
            <a:endParaRPr lang="uk-UA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uk-UA" sz="3200"/>
              <a:t>Интересы граждан</a:t>
            </a:r>
            <a:r>
              <a:rPr lang="uk-UA" sz="4000" b="1"/>
              <a:t/>
            </a:r>
            <a:br>
              <a:rPr lang="uk-UA" sz="4000" b="1"/>
            </a:br>
            <a:endParaRPr lang="uk-UA" sz="40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92200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400"/>
              <a:t>Стоит обратить особое внимание на то, что расширение круга потребителей некого типового набора технических средств безопасности (включающего в себя охранно-пожарную сигнализацию, тревожную кнопку и видеонаблюдение) является естественным эволюционным процессом, который должен закончиться обеспечением защиты имущества и жизни каждого отдельного человека. </a:t>
            </a:r>
          </a:p>
          <a:p>
            <a:pPr>
              <a:lnSpc>
                <a:spcPct val="80000"/>
              </a:lnSpc>
            </a:pPr>
            <a:r>
              <a:rPr lang="uk-UA" sz="1400"/>
              <a:t>В настоящий момент времени этот процесс остановился на границе решений для малого бизнеса. </a:t>
            </a:r>
          </a:p>
          <a:p>
            <a:pPr>
              <a:lnSpc>
                <a:spcPct val="80000"/>
              </a:lnSpc>
            </a:pPr>
            <a:r>
              <a:rPr lang="uk-UA" sz="1400"/>
              <a:t>Причина задержки на этом рубеже имеет исключительно рыночные корни – если стоимость приобретения и содержания технических средств безопасности занимает не очень значительную долю от доходов малого бизнеса, то для среднего семейного бюджета такие расходы являются неподъёмными. </a:t>
            </a:r>
          </a:p>
          <a:p>
            <a:pPr>
              <a:lnSpc>
                <a:spcPct val="80000"/>
              </a:lnSpc>
            </a:pPr>
            <a:r>
              <a:rPr lang="uk-UA" sz="1400"/>
              <a:t>Кроме того, те денежные средства, которые средняя семья реально готова ежемесячно тратить на свою безопасность, сегодня мало привлекают центры видеонаблюдения и вневедомственную охрану, поскольку они едва покрывают расходы на создание и содержание соответствующей инфраструктуры. </a:t>
            </a:r>
            <a:br>
              <a:rPr lang="uk-UA" sz="1400"/>
            </a:br>
            <a:r>
              <a:rPr lang="uk-UA" sz="1400"/>
              <a:t>Дело тут в следующем: поскольку процент охвата квартир очень низкий, цены на подключение к услугам безопасности весьма высоки, а процент охвата квартир низкий потому, что цены высоки и, следовательно, широкой массе потребителей безопасность не по карману – получается замкнутый круг. </a:t>
            </a:r>
          </a:p>
          <a:p>
            <a:pPr>
              <a:lnSpc>
                <a:spcPct val="80000"/>
              </a:lnSpc>
            </a:pPr>
            <a:r>
              <a:rPr lang="uk-UA" sz="1400"/>
              <a:t>Таким образом, приемлемая стоимость подключения к объединённой системе существенно расширяет круг потребителей услуг безопасности. </a:t>
            </a:r>
          </a:p>
          <a:p>
            <a:pPr>
              <a:lnSpc>
                <a:spcPct val="80000"/>
              </a:lnSpc>
            </a:pPr>
            <a:r>
              <a:rPr lang="uk-UA" sz="1400"/>
              <a:t>При этом не стоит сомневаться в том, что такие потребители заинтересованы использовать ресурсы системы для того, чтобы контролировать состояние своего личного имущества. Например, осуществлять наблюдение за автомобильной стоянкой под окном. </a:t>
            </a:r>
            <a:r>
              <a:rPr lang="uk-UA" sz="1400" b="1"/>
              <a:t>Именно они готовы добровольно и эффективно решать задачи безопасности на окружающей себя территории.</a:t>
            </a:r>
            <a:r>
              <a:rPr lang="uk-UA" sz="1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Выгоды государства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uk-UA" sz="1400"/>
          </a:p>
          <a:p>
            <a:pPr>
              <a:lnSpc>
                <a:spcPct val="80000"/>
              </a:lnSpc>
            </a:pPr>
            <a:r>
              <a:rPr lang="uk-UA" sz="1400"/>
              <a:t>Рост инвестиционной привлекательности регионов - уровень преступности учитывается при расчёте интегрального показателя привлекательности региона, поэтому от снижения числа правонарушений напрямую зависит количество привлечённых регионами денежных средств;</a:t>
            </a:r>
            <a:br>
              <a:rPr lang="uk-UA" sz="1400"/>
            </a:br>
            <a:endParaRPr lang="uk-UA" sz="1400"/>
          </a:p>
          <a:p>
            <a:pPr>
              <a:lnSpc>
                <a:spcPct val="80000"/>
              </a:lnSpc>
            </a:pPr>
            <a:r>
              <a:rPr lang="uk-UA" sz="1400"/>
              <a:t>Рост экономической активности собственного населения регионов – чувство собственной безопасности влияет на желание жителей городов вкладывать свои сбережения в развитие малого бизнеса;</a:t>
            </a:r>
            <a:br>
              <a:rPr lang="uk-UA" sz="1400"/>
            </a:br>
            <a:endParaRPr lang="uk-UA" sz="1400"/>
          </a:p>
          <a:p>
            <a:pPr>
              <a:lnSpc>
                <a:spcPct val="80000"/>
              </a:lnSpc>
            </a:pPr>
            <a:r>
              <a:rPr lang="uk-UA" sz="1400"/>
              <a:t>Вовлечение в решение задач безопасности гражданского населения города – здесь необходимо понимание двух важных вещей: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/>
              <a:t/>
            </a:r>
            <a:br>
              <a:rPr lang="uk-UA" sz="1400"/>
            </a:br>
            <a:r>
              <a:rPr lang="uk-UA" sz="1400"/>
              <a:t>1. На обеспечение своей безопасности здоровое общество может привлекать не более 5% собственных граждан – в противном случае оно само перестаёт быть эффективным и превращается в подобие полицейского государства. Сегодня в Украине практически исчерпан этот кадровый лимит. Именно поэтому существует острая потребность в улучшении функционирования существующих ведомств и служб за счёт автоматизации их работы и обеспечения взаимодействия с населением.</a:t>
            </a:r>
            <a:br>
              <a:rPr lang="uk-UA" sz="1400"/>
            </a:br>
            <a:r>
              <a:rPr lang="uk-UA" sz="1400"/>
              <a:t/>
            </a:r>
            <a:br>
              <a:rPr lang="uk-UA" sz="1400"/>
            </a:br>
            <a:r>
              <a:rPr lang="uk-UA" sz="1400"/>
              <a:t>2. Одностороннее и публичное усиление надзорных функций государства увеличивает взаимное недоверие между гражданином и правоохранительными органами. Намного лучше, когда простой гражданин может решать вопросы безопасности себя, своей семьи и своего бизнеса, привлекая на свою сторону ресурсы государства и его ведомств. Кроме этого, передавая право контроля за своей территорией, например, на время своего отпуска, какой-либо правоохранительной службе, человек автоматически оказывает ей доверие, что само по себе позитивно и существенно отличается от деструктивного всеобщего государственного надзора.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1796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IP видеонаблюдение</vt:lpstr>
      <vt:lpstr>Городское видеонаблюдение, стандартные задачи</vt:lpstr>
      <vt:lpstr>Городское видеонаблюдение, стандартная схема организации</vt:lpstr>
      <vt:lpstr>Городское видеонаблюдение оценка эфективности стандартного подхода </vt:lpstr>
      <vt:lpstr>Городское видеонаблюдение нестандартный подход</vt:lpstr>
      <vt:lpstr>Описание услуги</vt:lpstr>
      <vt:lpstr>Интересы владельцев бизнеса</vt:lpstr>
      <vt:lpstr>Интересы граждан </vt:lpstr>
      <vt:lpstr>Выгоды государства</vt:lpstr>
      <vt:lpstr>Способы применения ip-видеонаблюдения </vt:lpstr>
      <vt:lpstr>Способы применения ip-видеонаблюдения</vt:lpstr>
      <vt:lpstr>Способы применения ip-видеонаблюдения</vt:lpstr>
      <vt:lpstr>Способы применения ip-видеонаблюдения</vt:lpstr>
      <vt:lpstr>Способы применения ip-видеонаблюдения</vt:lpstr>
      <vt:lpstr>IP-видеокамеры</vt:lpstr>
      <vt:lpstr>Стоимость услуг </vt:lpstr>
      <vt:lpstr>Заключение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Видеонаблюдение</dc:title>
  <dc:creator>Сергей</dc:creator>
  <cp:lastModifiedBy>a.polyakov</cp:lastModifiedBy>
  <cp:revision>34</cp:revision>
  <dcterms:created xsi:type="dcterms:W3CDTF">2009-06-01T11:17:07Z</dcterms:created>
  <dcterms:modified xsi:type="dcterms:W3CDTF">2012-05-14T05:00:35Z</dcterms:modified>
</cp:coreProperties>
</file>